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21"/>
  </p:handoutMasterIdLst>
  <p:sldIdLst>
    <p:sldId id="256" r:id="rId2"/>
    <p:sldId id="257" r:id="rId3"/>
    <p:sldId id="277" r:id="rId4"/>
    <p:sldId id="258" r:id="rId5"/>
    <p:sldId id="259" r:id="rId6"/>
    <p:sldId id="260" r:id="rId7"/>
    <p:sldId id="261" r:id="rId8"/>
    <p:sldId id="264" r:id="rId9"/>
    <p:sldId id="265" r:id="rId10"/>
    <p:sldId id="266" r:id="rId11"/>
    <p:sldId id="267" r:id="rId12"/>
    <p:sldId id="268" r:id="rId13"/>
    <p:sldId id="269" r:id="rId14"/>
    <p:sldId id="270" r:id="rId15"/>
    <p:sldId id="271" r:id="rId16"/>
    <p:sldId id="272" r:id="rId17"/>
    <p:sldId id="273" r:id="rId18"/>
    <p:sldId id="275" r:id="rId19"/>
    <p:sldId id="278"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EBF7"/>
    <a:srgbClr val="E7F0F9"/>
    <a:srgbClr val="DAE9F6"/>
    <a:srgbClr val="817789"/>
    <a:srgbClr val="666699"/>
    <a:srgbClr val="FF99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338" autoAdjust="0"/>
    <p:restoredTop sz="94660"/>
  </p:normalViewPr>
  <p:slideViewPr>
    <p:cSldViewPr snapToGrid="0">
      <p:cViewPr varScale="1">
        <p:scale>
          <a:sx n="82" d="100"/>
          <a:sy n="82" d="100"/>
        </p:scale>
        <p:origin x="120" y="15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oleObject" Target="file:///C:\Users\mpapavangjeli\Desktop\FAVAR%20FCI\FCI%20Credit%20relation.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81933878288617E-2"/>
          <c:y val="6.0836162146398379E-2"/>
          <c:w val="0.92192283726702962"/>
          <c:h val="0.81322099615027699"/>
        </c:manualLayout>
      </c:layout>
      <c:lineChart>
        <c:grouping val="standard"/>
        <c:varyColors val="0"/>
        <c:ser>
          <c:idx val="0"/>
          <c:order val="0"/>
          <c:tx>
            <c:strRef>
              <c:f>Sheet1!$D$1</c:f>
              <c:strCache>
                <c:ptCount val="1"/>
                <c:pt idx="0">
                  <c:v>CREDIT-to-GDP gap (left axis)</c:v>
                </c:pt>
              </c:strCache>
            </c:strRef>
          </c:tx>
          <c:spPr>
            <a:ln w="19050" cap="rnd">
              <a:solidFill>
                <a:srgbClr val="00B0F0"/>
              </a:solidFill>
              <a:prstDash val="sysDash"/>
              <a:round/>
            </a:ln>
            <a:effectLst/>
          </c:spPr>
          <c:marker>
            <c:symbol val="none"/>
          </c:marker>
          <c:cat>
            <c:strRef>
              <c:f>Sheet1!$G$2:$G$77</c:f>
              <c:strCache>
                <c:ptCount val="76"/>
                <c:pt idx="0">
                  <c:v>2003Q2</c:v>
                </c:pt>
                <c:pt idx="1">
                  <c:v>2003Q3</c:v>
                </c:pt>
                <c:pt idx="2">
                  <c:v>2003Q4</c:v>
                </c:pt>
                <c:pt idx="3">
                  <c:v>2004Q1</c:v>
                </c:pt>
                <c:pt idx="4">
                  <c:v>2004Q2</c:v>
                </c:pt>
                <c:pt idx="5">
                  <c:v>2004Q3</c:v>
                </c:pt>
                <c:pt idx="6">
                  <c:v>2004Q4</c:v>
                </c:pt>
                <c:pt idx="7">
                  <c:v>2005Q1</c:v>
                </c:pt>
                <c:pt idx="8">
                  <c:v>2005Q2</c:v>
                </c:pt>
                <c:pt idx="9">
                  <c:v>2005Q3</c:v>
                </c:pt>
                <c:pt idx="10">
                  <c:v>2005Q4</c:v>
                </c:pt>
                <c:pt idx="11">
                  <c:v>2006Q1</c:v>
                </c:pt>
                <c:pt idx="12">
                  <c:v>2006Q2</c:v>
                </c:pt>
                <c:pt idx="13">
                  <c:v>2006Q3</c:v>
                </c:pt>
                <c:pt idx="14">
                  <c:v>2006Q4</c:v>
                </c:pt>
                <c:pt idx="15">
                  <c:v>2007Q1</c:v>
                </c:pt>
                <c:pt idx="16">
                  <c:v>2007Q2</c:v>
                </c:pt>
                <c:pt idx="17">
                  <c:v>2007Q3</c:v>
                </c:pt>
                <c:pt idx="18">
                  <c:v>2007Q4</c:v>
                </c:pt>
                <c:pt idx="19">
                  <c:v>2008Q1</c:v>
                </c:pt>
                <c:pt idx="20">
                  <c:v>2008Q2</c:v>
                </c:pt>
                <c:pt idx="21">
                  <c:v>2008Q3</c:v>
                </c:pt>
                <c:pt idx="22">
                  <c:v>2008Q4</c:v>
                </c:pt>
                <c:pt idx="23">
                  <c:v>2009Q1</c:v>
                </c:pt>
                <c:pt idx="24">
                  <c:v>2009Q2</c:v>
                </c:pt>
                <c:pt idx="25">
                  <c:v>2009Q3</c:v>
                </c:pt>
                <c:pt idx="26">
                  <c:v>2009Q4</c:v>
                </c:pt>
                <c:pt idx="27">
                  <c:v>2010Q1</c:v>
                </c:pt>
                <c:pt idx="28">
                  <c:v>2010Q2</c:v>
                </c:pt>
                <c:pt idx="29">
                  <c:v>2010Q3</c:v>
                </c:pt>
                <c:pt idx="30">
                  <c:v>2010Q4</c:v>
                </c:pt>
                <c:pt idx="31">
                  <c:v>2011Q1</c:v>
                </c:pt>
                <c:pt idx="32">
                  <c:v>2011Q2</c:v>
                </c:pt>
                <c:pt idx="33">
                  <c:v>2011Q3</c:v>
                </c:pt>
                <c:pt idx="34">
                  <c:v>2011Q4</c:v>
                </c:pt>
                <c:pt idx="35">
                  <c:v>2012Q1</c:v>
                </c:pt>
                <c:pt idx="36">
                  <c:v>2012Q2</c:v>
                </c:pt>
                <c:pt idx="37">
                  <c:v>2012Q3</c:v>
                </c:pt>
                <c:pt idx="38">
                  <c:v>2012Q4</c:v>
                </c:pt>
                <c:pt idx="39">
                  <c:v>2013Q1</c:v>
                </c:pt>
                <c:pt idx="40">
                  <c:v>2013Q2</c:v>
                </c:pt>
                <c:pt idx="41">
                  <c:v>2013Q3</c:v>
                </c:pt>
                <c:pt idx="42">
                  <c:v>2013Q4</c:v>
                </c:pt>
                <c:pt idx="43">
                  <c:v>2014Q1</c:v>
                </c:pt>
                <c:pt idx="44">
                  <c:v>2014Q2</c:v>
                </c:pt>
                <c:pt idx="45">
                  <c:v>2014Q3</c:v>
                </c:pt>
                <c:pt idx="46">
                  <c:v>2014Q4</c:v>
                </c:pt>
                <c:pt idx="47">
                  <c:v>2015Q1</c:v>
                </c:pt>
                <c:pt idx="48">
                  <c:v>2015Q2</c:v>
                </c:pt>
                <c:pt idx="49">
                  <c:v>2015Q3</c:v>
                </c:pt>
                <c:pt idx="50">
                  <c:v>2015Q4</c:v>
                </c:pt>
                <c:pt idx="51">
                  <c:v>2016Q1</c:v>
                </c:pt>
                <c:pt idx="52">
                  <c:v>2016Q2</c:v>
                </c:pt>
                <c:pt idx="53">
                  <c:v>2016Q3</c:v>
                </c:pt>
                <c:pt idx="54">
                  <c:v>2016Q4</c:v>
                </c:pt>
                <c:pt idx="55">
                  <c:v>2017Q1</c:v>
                </c:pt>
                <c:pt idx="56">
                  <c:v>2017Q2</c:v>
                </c:pt>
                <c:pt idx="57">
                  <c:v>2017Q3</c:v>
                </c:pt>
                <c:pt idx="58">
                  <c:v>2017Q4</c:v>
                </c:pt>
                <c:pt idx="59">
                  <c:v>2018Q1</c:v>
                </c:pt>
                <c:pt idx="60">
                  <c:v>2018Q2</c:v>
                </c:pt>
                <c:pt idx="61">
                  <c:v>2018Q3</c:v>
                </c:pt>
                <c:pt idx="62">
                  <c:v>2018Q4</c:v>
                </c:pt>
                <c:pt idx="63">
                  <c:v>2019Q1</c:v>
                </c:pt>
                <c:pt idx="64">
                  <c:v>2019Q2</c:v>
                </c:pt>
                <c:pt idx="65">
                  <c:v>2019Q3</c:v>
                </c:pt>
                <c:pt idx="66">
                  <c:v>2019Q4</c:v>
                </c:pt>
                <c:pt idx="67">
                  <c:v>2020Q1</c:v>
                </c:pt>
                <c:pt idx="68">
                  <c:v>2020Q2</c:v>
                </c:pt>
                <c:pt idx="69">
                  <c:v>2020Q3</c:v>
                </c:pt>
                <c:pt idx="70">
                  <c:v>2020Q4</c:v>
                </c:pt>
                <c:pt idx="71">
                  <c:v>2021Q1</c:v>
                </c:pt>
                <c:pt idx="72">
                  <c:v>2021Q2</c:v>
                </c:pt>
                <c:pt idx="73">
                  <c:v>2021Q3</c:v>
                </c:pt>
                <c:pt idx="74">
                  <c:v>2021Q4</c:v>
                </c:pt>
                <c:pt idx="75">
                  <c:v>2022Q1</c:v>
                </c:pt>
              </c:strCache>
            </c:strRef>
          </c:cat>
          <c:val>
            <c:numRef>
              <c:f>Sheet1!$D$2:$D$77</c:f>
              <c:numCache>
                <c:formatCode>0.0_);\(0.0\)</c:formatCode>
                <c:ptCount val="76"/>
                <c:pt idx="0">
                  <c:v>1.8327642830975301E-2</c:v>
                </c:pt>
                <c:pt idx="1">
                  <c:v>-0.51797053306919716</c:v>
                </c:pt>
                <c:pt idx="2">
                  <c:v>-1.2443447552103997</c:v>
                </c:pt>
                <c:pt idx="3">
                  <c:v>-2.09632095325611</c:v>
                </c:pt>
                <c:pt idx="4">
                  <c:v>-2.7787686121102397</c:v>
                </c:pt>
                <c:pt idx="5">
                  <c:v>-3.4067708034976101</c:v>
                </c:pt>
                <c:pt idx="6">
                  <c:v>-3.31253228280648</c:v>
                </c:pt>
                <c:pt idx="7">
                  <c:v>-3.2878509224099801</c:v>
                </c:pt>
                <c:pt idx="8">
                  <c:v>-2.2188191662355301</c:v>
                </c:pt>
                <c:pt idx="9">
                  <c:v>-2.0133051606178598</c:v>
                </c:pt>
                <c:pt idx="10">
                  <c:v>-1.7630192204309201</c:v>
                </c:pt>
                <c:pt idx="11">
                  <c:v>-2.2231449924642899</c:v>
                </c:pt>
                <c:pt idx="12">
                  <c:v>-1.8564996874209596</c:v>
                </c:pt>
                <c:pt idx="13">
                  <c:v>-1.9052478635043499</c:v>
                </c:pt>
                <c:pt idx="14">
                  <c:v>-0.52766739650336103</c:v>
                </c:pt>
                <c:pt idx="15">
                  <c:v>-0.13842275783721902</c:v>
                </c:pt>
                <c:pt idx="16">
                  <c:v>0.38338198392688416</c:v>
                </c:pt>
                <c:pt idx="17">
                  <c:v>0.72586953584071801</c:v>
                </c:pt>
                <c:pt idx="18">
                  <c:v>1.9166685152608298</c:v>
                </c:pt>
                <c:pt idx="19">
                  <c:v>1.9027346430185497</c:v>
                </c:pt>
                <c:pt idx="20">
                  <c:v>3.1520455851340592</c:v>
                </c:pt>
                <c:pt idx="21">
                  <c:v>4.0045715400737594</c:v>
                </c:pt>
                <c:pt idx="22">
                  <c:v>3.3579951270003399</c:v>
                </c:pt>
                <c:pt idx="23">
                  <c:v>3.4690488171541194</c:v>
                </c:pt>
                <c:pt idx="24">
                  <c:v>1.9385768626798898</c:v>
                </c:pt>
                <c:pt idx="25">
                  <c:v>1.81689971141171</c:v>
                </c:pt>
                <c:pt idx="26">
                  <c:v>1.85243355793863</c:v>
                </c:pt>
                <c:pt idx="27">
                  <c:v>1.1917805115981401</c:v>
                </c:pt>
                <c:pt idx="28">
                  <c:v>0.68664232133298908</c:v>
                </c:pt>
                <c:pt idx="29">
                  <c:v>-0.57224899695658116</c:v>
                </c:pt>
                <c:pt idx="30">
                  <c:v>-0.47219487028242907</c:v>
                </c:pt>
                <c:pt idx="31">
                  <c:v>-0.78752810631065884</c:v>
                </c:pt>
                <c:pt idx="32">
                  <c:v>9.8285153390847327E-2</c:v>
                </c:pt>
                <c:pt idx="33">
                  <c:v>0.67252232043154603</c:v>
                </c:pt>
                <c:pt idx="34">
                  <c:v>1.4856511124893996</c:v>
                </c:pt>
                <c:pt idx="35">
                  <c:v>1.4573228890640597</c:v>
                </c:pt>
                <c:pt idx="36">
                  <c:v>0.48873275368312996</c:v>
                </c:pt>
                <c:pt idx="37">
                  <c:v>0.23699431349503902</c:v>
                </c:pt>
                <c:pt idx="38">
                  <c:v>0.174905630303548</c:v>
                </c:pt>
                <c:pt idx="39">
                  <c:v>-0.23930341470823799</c:v>
                </c:pt>
                <c:pt idx="40">
                  <c:v>-0.70851077844142896</c:v>
                </c:pt>
                <c:pt idx="41">
                  <c:v>-1.5524402002279498</c:v>
                </c:pt>
                <c:pt idx="42">
                  <c:v>-1.61871100459269</c:v>
                </c:pt>
                <c:pt idx="43">
                  <c:v>-1.93912215996186</c:v>
                </c:pt>
                <c:pt idx="44">
                  <c:v>-1.8070572089361301</c:v>
                </c:pt>
                <c:pt idx="45">
                  <c:v>-1.5977162493446897</c:v>
                </c:pt>
                <c:pt idx="46">
                  <c:v>-0.21845043292240204</c:v>
                </c:pt>
                <c:pt idx="47">
                  <c:v>-4.6741956446766098E-2</c:v>
                </c:pt>
                <c:pt idx="48">
                  <c:v>0.23836473761114199</c:v>
                </c:pt>
                <c:pt idx="49">
                  <c:v>-0.13386970552313199</c:v>
                </c:pt>
                <c:pt idx="50">
                  <c:v>-3.228140814157851E-2</c:v>
                </c:pt>
                <c:pt idx="51">
                  <c:v>-0.17670071840983301</c:v>
                </c:pt>
                <c:pt idx="52">
                  <c:v>0.51168466233520604</c:v>
                </c:pt>
                <c:pt idx="53">
                  <c:v>0.43580238325655712</c:v>
                </c:pt>
                <c:pt idx="54">
                  <c:v>0.59269073455094212</c:v>
                </c:pt>
                <c:pt idx="55">
                  <c:v>0.4986844531255481</c:v>
                </c:pt>
                <c:pt idx="56">
                  <c:v>0.34303011833694808</c:v>
                </c:pt>
                <c:pt idx="57">
                  <c:v>0.84049812196174389</c:v>
                </c:pt>
                <c:pt idx="58">
                  <c:v>0.76733065449114612</c:v>
                </c:pt>
                <c:pt idx="59">
                  <c:v>0.21148022634423499</c:v>
                </c:pt>
                <c:pt idx="60">
                  <c:v>-0.75514071110845216</c:v>
                </c:pt>
                <c:pt idx="61">
                  <c:v>-0.73351638121232476</c:v>
                </c:pt>
                <c:pt idx="62">
                  <c:v>-0.91113143419656195</c:v>
                </c:pt>
                <c:pt idx="63">
                  <c:v>-1.9875765879579297</c:v>
                </c:pt>
                <c:pt idx="64">
                  <c:v>-2.2243747946153407</c:v>
                </c:pt>
                <c:pt idx="65">
                  <c:v>-1.7853176003723201</c:v>
                </c:pt>
                <c:pt idx="66">
                  <c:v>-1.27926715543652</c:v>
                </c:pt>
                <c:pt idx="67">
                  <c:v>0.22701849307166108</c:v>
                </c:pt>
                <c:pt idx="68">
                  <c:v>0.66155343362932206</c:v>
                </c:pt>
                <c:pt idx="69">
                  <c:v>1.0198130480475598</c:v>
                </c:pt>
                <c:pt idx="70">
                  <c:v>1.5342670098107103</c:v>
                </c:pt>
                <c:pt idx="71">
                  <c:v>0.80780475692176801</c:v>
                </c:pt>
                <c:pt idx="72">
                  <c:v>-0.28342401647833493</c:v>
                </c:pt>
                <c:pt idx="73">
                  <c:v>-0.42207815763903506</c:v>
                </c:pt>
                <c:pt idx="74">
                  <c:v>0.5194225998860198</c:v>
                </c:pt>
                <c:pt idx="75">
                  <c:v>1.2423341551822298</c:v>
                </c:pt>
              </c:numCache>
            </c:numRef>
          </c:val>
          <c:smooth val="0"/>
        </c:ser>
        <c:dLbls>
          <c:showLegendKey val="0"/>
          <c:showVal val="0"/>
          <c:showCatName val="0"/>
          <c:showSerName val="0"/>
          <c:showPercent val="0"/>
          <c:showBubbleSize val="0"/>
        </c:dLbls>
        <c:marker val="1"/>
        <c:smooth val="0"/>
        <c:axId val="272816728"/>
        <c:axId val="272820256"/>
      </c:lineChart>
      <c:lineChart>
        <c:grouping val="standard"/>
        <c:varyColors val="0"/>
        <c:ser>
          <c:idx val="1"/>
          <c:order val="1"/>
          <c:tx>
            <c:strRef>
              <c:f>Sheet1!$E$1</c:f>
              <c:strCache>
                <c:ptCount val="1"/>
                <c:pt idx="0">
                  <c:v>FCI (right axis)</c:v>
                </c:pt>
              </c:strCache>
            </c:strRef>
          </c:tx>
          <c:spPr>
            <a:ln w="19050" cap="rnd">
              <a:solidFill>
                <a:schemeClr val="tx1"/>
              </a:solidFill>
              <a:prstDash val="lgDashDot"/>
              <a:round/>
            </a:ln>
            <a:effectLst/>
          </c:spPr>
          <c:marker>
            <c:symbol val="none"/>
          </c:marker>
          <c:cat>
            <c:strRef>
              <c:f>Sheet1!$G$2:$G$77</c:f>
              <c:strCache>
                <c:ptCount val="76"/>
                <c:pt idx="0">
                  <c:v>2003Q2</c:v>
                </c:pt>
                <c:pt idx="1">
                  <c:v>2003Q3</c:v>
                </c:pt>
                <c:pt idx="2">
                  <c:v>2003Q4</c:v>
                </c:pt>
                <c:pt idx="3">
                  <c:v>2004Q1</c:v>
                </c:pt>
                <c:pt idx="4">
                  <c:v>2004Q2</c:v>
                </c:pt>
                <c:pt idx="5">
                  <c:v>2004Q3</c:v>
                </c:pt>
                <c:pt idx="6">
                  <c:v>2004Q4</c:v>
                </c:pt>
                <c:pt idx="7">
                  <c:v>2005Q1</c:v>
                </c:pt>
                <c:pt idx="8">
                  <c:v>2005Q2</c:v>
                </c:pt>
                <c:pt idx="9">
                  <c:v>2005Q3</c:v>
                </c:pt>
                <c:pt idx="10">
                  <c:v>2005Q4</c:v>
                </c:pt>
                <c:pt idx="11">
                  <c:v>2006Q1</c:v>
                </c:pt>
                <c:pt idx="12">
                  <c:v>2006Q2</c:v>
                </c:pt>
                <c:pt idx="13">
                  <c:v>2006Q3</c:v>
                </c:pt>
                <c:pt idx="14">
                  <c:v>2006Q4</c:v>
                </c:pt>
                <c:pt idx="15">
                  <c:v>2007Q1</c:v>
                </c:pt>
                <c:pt idx="16">
                  <c:v>2007Q2</c:v>
                </c:pt>
                <c:pt idx="17">
                  <c:v>2007Q3</c:v>
                </c:pt>
                <c:pt idx="18">
                  <c:v>2007Q4</c:v>
                </c:pt>
                <c:pt idx="19">
                  <c:v>2008Q1</c:v>
                </c:pt>
                <c:pt idx="20">
                  <c:v>2008Q2</c:v>
                </c:pt>
                <c:pt idx="21">
                  <c:v>2008Q3</c:v>
                </c:pt>
                <c:pt idx="22">
                  <c:v>2008Q4</c:v>
                </c:pt>
                <c:pt idx="23">
                  <c:v>2009Q1</c:v>
                </c:pt>
                <c:pt idx="24">
                  <c:v>2009Q2</c:v>
                </c:pt>
                <c:pt idx="25">
                  <c:v>2009Q3</c:v>
                </c:pt>
                <c:pt idx="26">
                  <c:v>2009Q4</c:v>
                </c:pt>
                <c:pt idx="27">
                  <c:v>2010Q1</c:v>
                </c:pt>
                <c:pt idx="28">
                  <c:v>2010Q2</c:v>
                </c:pt>
                <c:pt idx="29">
                  <c:v>2010Q3</c:v>
                </c:pt>
                <c:pt idx="30">
                  <c:v>2010Q4</c:v>
                </c:pt>
                <c:pt idx="31">
                  <c:v>2011Q1</c:v>
                </c:pt>
                <c:pt idx="32">
                  <c:v>2011Q2</c:v>
                </c:pt>
                <c:pt idx="33">
                  <c:v>2011Q3</c:v>
                </c:pt>
                <c:pt idx="34">
                  <c:v>2011Q4</c:v>
                </c:pt>
                <c:pt idx="35">
                  <c:v>2012Q1</c:v>
                </c:pt>
                <c:pt idx="36">
                  <c:v>2012Q2</c:v>
                </c:pt>
                <c:pt idx="37">
                  <c:v>2012Q3</c:v>
                </c:pt>
                <c:pt idx="38">
                  <c:v>2012Q4</c:v>
                </c:pt>
                <c:pt idx="39">
                  <c:v>2013Q1</c:v>
                </c:pt>
                <c:pt idx="40">
                  <c:v>2013Q2</c:v>
                </c:pt>
                <c:pt idx="41">
                  <c:v>2013Q3</c:v>
                </c:pt>
                <c:pt idx="42">
                  <c:v>2013Q4</c:v>
                </c:pt>
                <c:pt idx="43">
                  <c:v>2014Q1</c:v>
                </c:pt>
                <c:pt idx="44">
                  <c:v>2014Q2</c:v>
                </c:pt>
                <c:pt idx="45">
                  <c:v>2014Q3</c:v>
                </c:pt>
                <c:pt idx="46">
                  <c:v>2014Q4</c:v>
                </c:pt>
                <c:pt idx="47">
                  <c:v>2015Q1</c:v>
                </c:pt>
                <c:pt idx="48">
                  <c:v>2015Q2</c:v>
                </c:pt>
                <c:pt idx="49">
                  <c:v>2015Q3</c:v>
                </c:pt>
                <c:pt idx="50">
                  <c:v>2015Q4</c:v>
                </c:pt>
                <c:pt idx="51">
                  <c:v>2016Q1</c:v>
                </c:pt>
                <c:pt idx="52">
                  <c:v>2016Q2</c:v>
                </c:pt>
                <c:pt idx="53">
                  <c:v>2016Q3</c:v>
                </c:pt>
                <c:pt idx="54">
                  <c:v>2016Q4</c:v>
                </c:pt>
                <c:pt idx="55">
                  <c:v>2017Q1</c:v>
                </c:pt>
                <c:pt idx="56">
                  <c:v>2017Q2</c:v>
                </c:pt>
                <c:pt idx="57">
                  <c:v>2017Q3</c:v>
                </c:pt>
                <c:pt idx="58">
                  <c:v>2017Q4</c:v>
                </c:pt>
                <c:pt idx="59">
                  <c:v>2018Q1</c:v>
                </c:pt>
                <c:pt idx="60">
                  <c:v>2018Q2</c:v>
                </c:pt>
                <c:pt idx="61">
                  <c:v>2018Q3</c:v>
                </c:pt>
                <c:pt idx="62">
                  <c:v>2018Q4</c:v>
                </c:pt>
                <c:pt idx="63">
                  <c:v>2019Q1</c:v>
                </c:pt>
                <c:pt idx="64">
                  <c:v>2019Q2</c:v>
                </c:pt>
                <c:pt idx="65">
                  <c:v>2019Q3</c:v>
                </c:pt>
                <c:pt idx="66">
                  <c:v>2019Q4</c:v>
                </c:pt>
                <c:pt idx="67">
                  <c:v>2020Q1</c:v>
                </c:pt>
                <c:pt idx="68">
                  <c:v>2020Q2</c:v>
                </c:pt>
                <c:pt idx="69">
                  <c:v>2020Q3</c:v>
                </c:pt>
                <c:pt idx="70">
                  <c:v>2020Q4</c:v>
                </c:pt>
                <c:pt idx="71">
                  <c:v>2021Q1</c:v>
                </c:pt>
                <c:pt idx="72">
                  <c:v>2021Q2</c:v>
                </c:pt>
                <c:pt idx="73">
                  <c:v>2021Q3</c:v>
                </c:pt>
                <c:pt idx="74">
                  <c:v>2021Q4</c:v>
                </c:pt>
                <c:pt idx="75">
                  <c:v>2022Q1</c:v>
                </c:pt>
              </c:strCache>
            </c:strRef>
          </c:cat>
          <c:val>
            <c:numRef>
              <c:f>Sheet1!$E$2:$E$77</c:f>
              <c:numCache>
                <c:formatCode>0.0_);\(0.0\)</c:formatCode>
                <c:ptCount val="76"/>
                <c:pt idx="0">
                  <c:v>0.32060257766414912</c:v>
                </c:pt>
                <c:pt idx="1">
                  <c:v>0.36289657326196012</c:v>
                </c:pt>
                <c:pt idx="2">
                  <c:v>0.29621860163829505</c:v>
                </c:pt>
                <c:pt idx="3">
                  <c:v>0.32834382440781607</c:v>
                </c:pt>
                <c:pt idx="4">
                  <c:v>0.31811997786931911</c:v>
                </c:pt>
                <c:pt idx="5">
                  <c:v>0.32060257766414912</c:v>
                </c:pt>
                <c:pt idx="6">
                  <c:v>0.36289657326196012</c:v>
                </c:pt>
                <c:pt idx="7">
                  <c:v>0.46610482566163702</c:v>
                </c:pt>
                <c:pt idx="8">
                  <c:v>0.31848843738290816</c:v>
                </c:pt>
                <c:pt idx="9">
                  <c:v>0.31619380973204303</c:v>
                </c:pt>
                <c:pt idx="10">
                  <c:v>0.31171579419031598</c:v>
                </c:pt>
                <c:pt idx="11">
                  <c:v>0.30118424866696097</c:v>
                </c:pt>
                <c:pt idx="12">
                  <c:v>0.28126939820450197</c:v>
                </c:pt>
                <c:pt idx="13">
                  <c:v>0.26531455421414207</c:v>
                </c:pt>
                <c:pt idx="14">
                  <c:v>0.25250678553115102</c:v>
                </c:pt>
                <c:pt idx="15">
                  <c:v>0.28545711556782005</c:v>
                </c:pt>
                <c:pt idx="16">
                  <c:v>-5.2032717550567226E-3</c:v>
                </c:pt>
                <c:pt idx="17">
                  <c:v>-0.20140890068903899</c:v>
                </c:pt>
                <c:pt idx="18">
                  <c:v>-0.53257657390372792</c:v>
                </c:pt>
                <c:pt idx="19">
                  <c:v>-0.68200000000000016</c:v>
                </c:pt>
                <c:pt idx="20">
                  <c:v>-0.83400000000000007</c:v>
                </c:pt>
                <c:pt idx="21">
                  <c:v>-0.97199999999999998</c:v>
                </c:pt>
                <c:pt idx="22">
                  <c:v>-1.3449</c:v>
                </c:pt>
                <c:pt idx="23">
                  <c:v>-1.82</c:v>
                </c:pt>
                <c:pt idx="24">
                  <c:v>-1.9756999999999998</c:v>
                </c:pt>
                <c:pt idx="25">
                  <c:v>-2.0070000000000001</c:v>
                </c:pt>
                <c:pt idx="26">
                  <c:v>-2.0589999999999997</c:v>
                </c:pt>
                <c:pt idx="27">
                  <c:v>-1.9777999999999998</c:v>
                </c:pt>
                <c:pt idx="28">
                  <c:v>-7.9520327175505612E-2</c:v>
                </c:pt>
                <c:pt idx="29">
                  <c:v>5.000000000000001E-2</c:v>
                </c:pt>
                <c:pt idx="30">
                  <c:v>0.10520327175505603</c:v>
                </c:pt>
                <c:pt idx="31">
                  <c:v>0.16040654351011302</c:v>
                </c:pt>
                <c:pt idx="32">
                  <c:v>0.25174858092474606</c:v>
                </c:pt>
                <c:pt idx="33">
                  <c:v>0.25174858092474606</c:v>
                </c:pt>
                <c:pt idx="34">
                  <c:v>0.18702366281501401</c:v>
                </c:pt>
                <c:pt idx="35">
                  <c:v>0.15508562466723499</c:v>
                </c:pt>
                <c:pt idx="36">
                  <c:v>0.17855311511368996</c:v>
                </c:pt>
                <c:pt idx="37">
                  <c:v>0.27670476726563104</c:v>
                </c:pt>
                <c:pt idx="38">
                  <c:v>-0.32548447439912909</c:v>
                </c:pt>
                <c:pt idx="39">
                  <c:v>-0.26989298321491711</c:v>
                </c:pt>
                <c:pt idx="40">
                  <c:v>-0.3120544688305521</c:v>
                </c:pt>
                <c:pt idx="41">
                  <c:v>-0.34135075642341306</c:v>
                </c:pt>
                <c:pt idx="42">
                  <c:v>-0.36820155655329795</c:v>
                </c:pt>
                <c:pt idx="43">
                  <c:v>-0.51532351421717404</c:v>
                </c:pt>
                <c:pt idx="44">
                  <c:v>-0.3929709416210771</c:v>
                </c:pt>
                <c:pt idx="45">
                  <c:v>0.29066674464364206</c:v>
                </c:pt>
                <c:pt idx="46">
                  <c:v>0.27215771773012792</c:v>
                </c:pt>
                <c:pt idx="47">
                  <c:v>0.31868753112156306</c:v>
                </c:pt>
                <c:pt idx="48">
                  <c:v>0.28055968653303293</c:v>
                </c:pt>
                <c:pt idx="49">
                  <c:v>0.32437284397374516</c:v>
                </c:pt>
                <c:pt idx="50">
                  <c:v>0.3120052679975141</c:v>
                </c:pt>
                <c:pt idx="51">
                  <c:v>0.37534817238263812</c:v>
                </c:pt>
                <c:pt idx="52">
                  <c:v>0.41523315950482792</c:v>
                </c:pt>
                <c:pt idx="53">
                  <c:v>0.42082300117929711</c:v>
                </c:pt>
                <c:pt idx="54">
                  <c:v>0.38494961063916505</c:v>
                </c:pt>
                <c:pt idx="55">
                  <c:v>0.46610482566163702</c:v>
                </c:pt>
                <c:pt idx="56">
                  <c:v>0.31848843738290816</c:v>
                </c:pt>
                <c:pt idx="57">
                  <c:v>0.31619380973204303</c:v>
                </c:pt>
                <c:pt idx="58">
                  <c:v>0.31171579419031598</c:v>
                </c:pt>
                <c:pt idx="59">
                  <c:v>0.30118424866696097</c:v>
                </c:pt>
                <c:pt idx="60">
                  <c:v>0.28126939820450197</c:v>
                </c:pt>
                <c:pt idx="61">
                  <c:v>0.31455421414218304</c:v>
                </c:pt>
                <c:pt idx="62">
                  <c:v>0.27670476726563104</c:v>
                </c:pt>
                <c:pt idx="63">
                  <c:v>0.27301238993864013</c:v>
                </c:pt>
                <c:pt idx="64">
                  <c:v>0.33720779313350907</c:v>
                </c:pt>
                <c:pt idx="65">
                  <c:v>0.2790630713650481</c:v>
                </c:pt>
                <c:pt idx="66">
                  <c:v>0.252937747752006</c:v>
                </c:pt>
                <c:pt idx="67">
                  <c:v>0.38397845490125904</c:v>
                </c:pt>
                <c:pt idx="68">
                  <c:v>0.45106773698858993</c:v>
                </c:pt>
                <c:pt idx="69">
                  <c:v>7.6465308512538993E-2</c:v>
                </c:pt>
                <c:pt idx="70">
                  <c:v>-5.2032717550567226E-3</c:v>
                </c:pt>
                <c:pt idx="71">
                  <c:v>-6.5023574933901016E-3</c:v>
                </c:pt>
                <c:pt idx="72">
                  <c:v>-5.5488785262751009E-3</c:v>
                </c:pt>
                <c:pt idx="73">
                  <c:v>-7.3783933975763629E-3</c:v>
                </c:pt>
                <c:pt idx="74">
                  <c:v>-1.2427558890903504E-2</c:v>
                </c:pt>
                <c:pt idx="75">
                  <c:v>-0.15175779035741202</c:v>
                </c:pt>
              </c:numCache>
            </c:numRef>
          </c:val>
          <c:smooth val="0"/>
        </c:ser>
        <c:dLbls>
          <c:showLegendKey val="0"/>
          <c:showVal val="0"/>
          <c:showCatName val="0"/>
          <c:showSerName val="0"/>
          <c:showPercent val="0"/>
          <c:showBubbleSize val="0"/>
        </c:dLbls>
        <c:marker val="1"/>
        <c:smooth val="0"/>
        <c:axId val="272817512"/>
        <c:axId val="272815552"/>
      </c:lineChart>
      <c:catAx>
        <c:axId val="27281672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1200" b="0" i="0" u="none" strike="noStrike" kern="1200" baseline="0">
                <a:solidFill>
                  <a:schemeClr val="tx1">
                    <a:lumMod val="65000"/>
                    <a:lumOff val="35000"/>
                  </a:schemeClr>
                </a:solidFill>
                <a:latin typeface="Times New Roman" panose="02020603050405020304" pitchFamily="18" charset="0"/>
                <a:ea typeface="+mn-ea"/>
                <a:cs typeface="+mn-cs"/>
              </a:defRPr>
            </a:pPr>
            <a:endParaRPr lang="en-US"/>
          </a:p>
        </c:txPr>
        <c:crossAx val="272820256"/>
        <c:crosses val="autoZero"/>
        <c:auto val="1"/>
        <c:lblAlgn val="ctr"/>
        <c:lblOffset val="100"/>
        <c:tickMarkSkip val="5"/>
        <c:noMultiLvlLbl val="0"/>
      </c:catAx>
      <c:valAx>
        <c:axId val="272820256"/>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mn-cs"/>
              </a:defRPr>
            </a:pPr>
            <a:endParaRPr lang="en-US"/>
          </a:p>
        </c:txPr>
        <c:crossAx val="272816728"/>
        <c:crossesAt val="1"/>
        <c:crossBetween val="between"/>
      </c:valAx>
      <c:valAx>
        <c:axId val="272815552"/>
        <c:scaling>
          <c:orientation val="minMax"/>
        </c:scaling>
        <c:delete val="0"/>
        <c:axPos val="r"/>
        <c:numFmt formatCode="0.0_);\(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mn-cs"/>
              </a:defRPr>
            </a:pPr>
            <a:endParaRPr lang="en-US"/>
          </a:p>
        </c:txPr>
        <c:crossAx val="272817512"/>
        <c:crosses val="max"/>
        <c:crossBetween val="between"/>
      </c:valAx>
      <c:catAx>
        <c:axId val="272817512"/>
        <c:scaling>
          <c:orientation val="minMax"/>
        </c:scaling>
        <c:delete val="1"/>
        <c:axPos val="b"/>
        <c:numFmt formatCode="General" sourceLinked="1"/>
        <c:majorTickMark val="out"/>
        <c:minorTickMark val="none"/>
        <c:tickLblPos val="none"/>
        <c:crossAx val="272815552"/>
        <c:crosses val="autoZero"/>
        <c:auto val="1"/>
        <c:lblAlgn val="ctr"/>
        <c:lblOffset val="100"/>
        <c:noMultiLvlLbl val="0"/>
      </c:catAx>
      <c:spPr>
        <a:noFill/>
        <a:ln>
          <a:solidFill>
            <a:schemeClr val="tx1"/>
          </a:solidFill>
        </a:ln>
        <a:effectLst/>
      </c:spPr>
    </c:plotArea>
    <c:legend>
      <c:legendPos val="b"/>
      <c:layout>
        <c:manualLayout>
          <c:xMode val="edge"/>
          <c:yMode val="edge"/>
          <c:x val="0.52497384076990361"/>
          <c:y val="0.74363399149202025"/>
          <c:w val="0.40081545544511854"/>
          <c:h val="0.11846771070912432"/>
        </c:manualLayout>
      </c:layout>
      <c:overlay val="1"/>
      <c:spPr>
        <a:solidFill>
          <a:schemeClr val="bg1"/>
        </a:solidFill>
        <a:ln>
          <a:solidFill>
            <a:sysClr val="windowText" lastClr="000000"/>
          </a:solidFill>
          <a:prstDash val="dash"/>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Times New Roman" panose="02020603050405020304" pitchFamily="18" charset="0"/>
              <a:ea typeface="+mn-ea"/>
              <a:cs typeface="+mn-cs"/>
            </a:defRPr>
          </a:pPr>
          <a:endParaRPr lang="en-US"/>
        </a:p>
      </c:txPr>
    </c:legend>
    <c:plotVisOnly val="1"/>
    <c:dispBlanksAs val="gap"/>
    <c:showDLblsOverMax val="0"/>
  </c:chart>
  <c:spPr>
    <a:solidFill>
      <a:schemeClr val="bg1"/>
    </a:solidFill>
    <a:ln w="9525" cap="flat" cmpd="sng" algn="ctr">
      <a:solidFill>
        <a:schemeClr val="tx1"/>
      </a:solidFill>
      <a:round/>
    </a:ln>
    <a:effectLst/>
  </c:spPr>
  <c:txPr>
    <a:bodyPr/>
    <a:lstStyle/>
    <a:p>
      <a:pPr>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1A2C4FB-6EC8-45B8-B723-501301E4F3BC}" type="datetimeFigureOut">
              <a:rPr lang="en-GB" smtClean="0"/>
              <a:pPr/>
              <a:t>06/12/2022</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7EEF6B-C286-4E4B-B6C7-B73BA8634C6B}" type="slidenum">
              <a:rPr lang="en-GB" smtClean="0"/>
              <a:pPr/>
              <a:t>‹#›</a:t>
            </a:fld>
            <a:endParaRPr lang="en-GB"/>
          </a:p>
        </p:txBody>
      </p:sp>
    </p:spTree>
    <p:extLst>
      <p:ext uri="{BB962C8B-B14F-4D97-AF65-F5344CB8AC3E}">
        <p14:creationId xmlns:p14="http://schemas.microsoft.com/office/powerpoint/2010/main" val="2249098099"/>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88463B50-C130-4F9E-9664-F615FB3FB111}" type="datetimeFigureOut">
              <a:rPr lang="en-GB" smtClean="0"/>
              <a:pPr/>
              <a:t>06/12/2022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CE99BE6-C5FE-406A-97D1-6DED3BF9C132}" type="slidenum">
              <a:rPr lang="en-GB" smtClean="0"/>
              <a:pPr/>
              <a:t>‹#›</a:t>
            </a:fld>
            <a:endParaRPr lang="en-GB"/>
          </a:p>
        </p:txBody>
      </p:sp>
    </p:spTree>
    <p:extLst>
      <p:ext uri="{BB962C8B-B14F-4D97-AF65-F5344CB8AC3E}">
        <p14:creationId xmlns:p14="http://schemas.microsoft.com/office/powerpoint/2010/main" val="13072672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88463B50-C130-4F9E-9664-F615FB3FB111}" type="datetimeFigureOut">
              <a:rPr lang="en-GB" smtClean="0"/>
              <a:pPr/>
              <a:t>06/12/2022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CE99BE6-C5FE-406A-97D1-6DED3BF9C132}" type="slidenum">
              <a:rPr lang="en-GB" smtClean="0"/>
              <a:pPr/>
              <a:t>‹#›</a:t>
            </a:fld>
            <a:endParaRPr lang="en-GB"/>
          </a:p>
        </p:txBody>
      </p:sp>
    </p:spTree>
    <p:extLst>
      <p:ext uri="{BB962C8B-B14F-4D97-AF65-F5344CB8AC3E}">
        <p14:creationId xmlns:p14="http://schemas.microsoft.com/office/powerpoint/2010/main" val="25584150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88463B50-C130-4F9E-9664-F615FB3FB111}" type="datetimeFigureOut">
              <a:rPr lang="en-GB" smtClean="0"/>
              <a:pPr/>
              <a:t>06/12/2022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CE99BE6-C5FE-406A-97D1-6DED3BF9C132}" type="slidenum">
              <a:rPr lang="en-GB" smtClean="0"/>
              <a:pPr/>
              <a:t>‹#›</a:t>
            </a:fld>
            <a:endParaRPr lang="en-GB"/>
          </a:p>
        </p:txBody>
      </p:sp>
    </p:spTree>
    <p:extLst>
      <p:ext uri="{BB962C8B-B14F-4D97-AF65-F5344CB8AC3E}">
        <p14:creationId xmlns:p14="http://schemas.microsoft.com/office/powerpoint/2010/main" val="16145776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88463B50-C130-4F9E-9664-F615FB3FB111}" type="datetimeFigureOut">
              <a:rPr lang="en-GB" smtClean="0"/>
              <a:pPr/>
              <a:t>06/12/2022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CE99BE6-C5FE-406A-97D1-6DED3BF9C132}" type="slidenum">
              <a:rPr lang="en-GB" smtClean="0"/>
              <a:pPr/>
              <a:t>‹#›</a:t>
            </a:fld>
            <a:endParaRPr lang="en-GB"/>
          </a:p>
        </p:txBody>
      </p:sp>
    </p:spTree>
    <p:extLst>
      <p:ext uri="{BB962C8B-B14F-4D97-AF65-F5344CB8AC3E}">
        <p14:creationId xmlns:p14="http://schemas.microsoft.com/office/powerpoint/2010/main" val="29893038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8463B50-C130-4F9E-9664-F615FB3FB111}" type="datetimeFigureOut">
              <a:rPr lang="en-GB" smtClean="0"/>
              <a:pPr/>
              <a:t>06/12/2022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CE99BE6-C5FE-406A-97D1-6DED3BF9C132}" type="slidenum">
              <a:rPr lang="en-GB" smtClean="0"/>
              <a:pPr/>
              <a:t>‹#›</a:t>
            </a:fld>
            <a:endParaRPr lang="en-GB"/>
          </a:p>
        </p:txBody>
      </p:sp>
    </p:spTree>
    <p:extLst>
      <p:ext uri="{BB962C8B-B14F-4D97-AF65-F5344CB8AC3E}">
        <p14:creationId xmlns:p14="http://schemas.microsoft.com/office/powerpoint/2010/main" val="16221054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88463B50-C130-4F9E-9664-F615FB3FB111}" type="datetimeFigureOut">
              <a:rPr lang="en-GB" smtClean="0"/>
              <a:pPr/>
              <a:t>06/12/2022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CE99BE6-C5FE-406A-97D1-6DED3BF9C132}" type="slidenum">
              <a:rPr lang="en-GB" smtClean="0"/>
              <a:pPr/>
              <a:t>‹#›</a:t>
            </a:fld>
            <a:endParaRPr lang="en-GB"/>
          </a:p>
        </p:txBody>
      </p:sp>
    </p:spTree>
    <p:extLst>
      <p:ext uri="{BB962C8B-B14F-4D97-AF65-F5344CB8AC3E}">
        <p14:creationId xmlns:p14="http://schemas.microsoft.com/office/powerpoint/2010/main" val="24615309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88463B50-C130-4F9E-9664-F615FB3FB111}" type="datetimeFigureOut">
              <a:rPr lang="en-GB" smtClean="0"/>
              <a:pPr/>
              <a:t>06/12/2022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BCE99BE6-C5FE-406A-97D1-6DED3BF9C132}" type="slidenum">
              <a:rPr lang="en-GB" smtClean="0"/>
              <a:pPr/>
              <a:t>‹#›</a:t>
            </a:fld>
            <a:endParaRPr lang="en-GB"/>
          </a:p>
        </p:txBody>
      </p:sp>
    </p:spTree>
    <p:extLst>
      <p:ext uri="{BB962C8B-B14F-4D97-AF65-F5344CB8AC3E}">
        <p14:creationId xmlns:p14="http://schemas.microsoft.com/office/powerpoint/2010/main" val="40950370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88463B50-C130-4F9E-9664-F615FB3FB111}" type="datetimeFigureOut">
              <a:rPr lang="en-GB" smtClean="0"/>
              <a:pPr/>
              <a:t>06/12/2022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BCE99BE6-C5FE-406A-97D1-6DED3BF9C132}" type="slidenum">
              <a:rPr lang="en-GB" smtClean="0"/>
              <a:pPr/>
              <a:t>‹#›</a:t>
            </a:fld>
            <a:endParaRPr lang="en-GB"/>
          </a:p>
        </p:txBody>
      </p:sp>
    </p:spTree>
    <p:extLst>
      <p:ext uri="{BB962C8B-B14F-4D97-AF65-F5344CB8AC3E}">
        <p14:creationId xmlns:p14="http://schemas.microsoft.com/office/powerpoint/2010/main" val="19418448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463B50-C130-4F9E-9664-F615FB3FB111}" type="datetimeFigureOut">
              <a:rPr lang="en-GB" smtClean="0"/>
              <a:pPr/>
              <a:t>06/12/2022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BCE99BE6-C5FE-406A-97D1-6DED3BF9C132}" type="slidenum">
              <a:rPr lang="en-GB" smtClean="0"/>
              <a:pPr/>
              <a:t>‹#›</a:t>
            </a:fld>
            <a:endParaRPr lang="en-GB"/>
          </a:p>
        </p:txBody>
      </p:sp>
    </p:spTree>
    <p:extLst>
      <p:ext uri="{BB962C8B-B14F-4D97-AF65-F5344CB8AC3E}">
        <p14:creationId xmlns:p14="http://schemas.microsoft.com/office/powerpoint/2010/main" val="5158446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463B50-C130-4F9E-9664-F615FB3FB111}" type="datetimeFigureOut">
              <a:rPr lang="en-GB" smtClean="0"/>
              <a:pPr/>
              <a:t>06/12/2022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CE99BE6-C5FE-406A-97D1-6DED3BF9C132}" type="slidenum">
              <a:rPr lang="en-GB" smtClean="0"/>
              <a:pPr/>
              <a:t>‹#›</a:t>
            </a:fld>
            <a:endParaRPr lang="en-GB"/>
          </a:p>
        </p:txBody>
      </p:sp>
    </p:spTree>
    <p:extLst>
      <p:ext uri="{BB962C8B-B14F-4D97-AF65-F5344CB8AC3E}">
        <p14:creationId xmlns:p14="http://schemas.microsoft.com/office/powerpoint/2010/main" val="38139324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463B50-C130-4F9E-9664-F615FB3FB111}" type="datetimeFigureOut">
              <a:rPr lang="en-GB" smtClean="0"/>
              <a:pPr/>
              <a:t>06/12/2022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CE99BE6-C5FE-406A-97D1-6DED3BF9C132}" type="slidenum">
              <a:rPr lang="en-GB" smtClean="0"/>
              <a:pPr/>
              <a:t>‹#›</a:t>
            </a:fld>
            <a:endParaRPr lang="en-GB"/>
          </a:p>
        </p:txBody>
      </p:sp>
    </p:spTree>
    <p:extLst>
      <p:ext uri="{BB962C8B-B14F-4D97-AF65-F5344CB8AC3E}">
        <p14:creationId xmlns:p14="http://schemas.microsoft.com/office/powerpoint/2010/main" val="26653506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463B50-C130-4F9E-9664-F615FB3FB111}" type="datetimeFigureOut">
              <a:rPr lang="en-GB" smtClean="0"/>
              <a:pPr/>
              <a:t>06/12/2022</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CE99BE6-C5FE-406A-97D1-6DED3BF9C132}" type="slidenum">
              <a:rPr lang="en-GB" smtClean="0"/>
              <a:pPr/>
              <a:t>‹#›</a:t>
            </a:fld>
            <a:endParaRPr lang="en-GB"/>
          </a:p>
        </p:txBody>
      </p:sp>
    </p:spTree>
    <p:extLst>
      <p:ext uri="{BB962C8B-B14F-4D97-AF65-F5344CB8AC3E}">
        <p14:creationId xmlns:p14="http://schemas.microsoft.com/office/powerpoint/2010/main" val="41731075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41000"/>
            <a:lum/>
          </a:blip>
          <a:srcRect/>
          <a:stretch>
            <a:fillRect l="-8000" r="-8000"/>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456234" y="4876412"/>
            <a:ext cx="2735766" cy="1221059"/>
          </a:xfrm>
          <a:solidFill>
            <a:schemeClr val="bg1"/>
          </a:solidFill>
        </p:spPr>
        <p:txBody>
          <a:bodyPr>
            <a:normAutofit fontScale="32500" lnSpcReduction="20000"/>
          </a:bodyPr>
          <a:lstStyle/>
          <a:p>
            <a:endParaRPr lang="en-GB" dirty="0" smtClean="0"/>
          </a:p>
          <a:p>
            <a:r>
              <a:rPr lang="sq-AL" sz="5500" dirty="0" smtClean="0"/>
              <a:t>Meri</a:t>
            </a:r>
            <a:r>
              <a:rPr lang="sq-AL" sz="5500" cap="all" dirty="0" smtClean="0"/>
              <a:t> Papavangjeli</a:t>
            </a:r>
            <a:endParaRPr lang="en-GB" sz="5500" dirty="0" smtClean="0"/>
          </a:p>
          <a:p>
            <a:r>
              <a:rPr lang="en-US" sz="5500" cap="small" dirty="0" smtClean="0"/>
              <a:t>Research Department                                   Bank of Albania</a:t>
            </a:r>
            <a:r>
              <a:rPr lang="en-US" sz="5500" dirty="0" smtClean="0"/>
              <a:t>                                                      </a:t>
            </a:r>
            <a:endParaRPr lang="en-GB" sz="5500" dirty="0" smtClean="0"/>
          </a:p>
          <a:p>
            <a:r>
              <a:rPr lang="en-US" dirty="0" smtClean="0"/>
              <a:t>                                     </a:t>
            </a:r>
            <a:endParaRPr lang="en-GB" dirty="0"/>
          </a:p>
          <a:p>
            <a:endParaRPr lang="en-GB" dirty="0"/>
          </a:p>
        </p:txBody>
      </p:sp>
      <p:pic>
        <p:nvPicPr>
          <p:cNvPr id="4" name="Picture 3"/>
          <p:cNvPicPr/>
          <p:nvPr/>
        </p:nvPicPr>
        <p:blipFill>
          <a:blip r:embed="rId3" cstate="print"/>
          <a:stretch>
            <a:fillRect/>
          </a:stretch>
        </p:blipFill>
        <p:spPr>
          <a:xfrm>
            <a:off x="791736" y="30969"/>
            <a:ext cx="1237785" cy="892167"/>
          </a:xfrm>
          <a:prstGeom prst="rect">
            <a:avLst/>
          </a:prstGeom>
        </p:spPr>
      </p:pic>
      <p:sp>
        <p:nvSpPr>
          <p:cNvPr id="5" name="Text Box 27"/>
          <p:cNvSpPr txBox="1"/>
          <p:nvPr/>
        </p:nvSpPr>
        <p:spPr>
          <a:xfrm>
            <a:off x="0" y="6097471"/>
            <a:ext cx="12192000" cy="490654"/>
          </a:xfrm>
          <a:prstGeom prst="rect">
            <a:avLst/>
          </a:prstGeom>
          <a:solidFill>
            <a:schemeClr val="bg2">
              <a:lumMod val="75000"/>
            </a:schemeClr>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15000"/>
              </a:lnSpc>
              <a:spcBef>
                <a:spcPts val="1000"/>
              </a:spcBef>
              <a:spcAft>
                <a:spcPts val="1000"/>
              </a:spcAft>
            </a:pPr>
            <a:r>
              <a:rPr lang="sq-AL" sz="1800" dirty="0">
                <a:solidFill>
                  <a:srgbClr val="FFFFFF"/>
                </a:solidFill>
                <a:effectLst/>
                <a:latin typeface="Arial Narrow" panose="020B0606020202030204" pitchFamily="34" charset="0"/>
                <a:ea typeface="MS Mincho"/>
                <a:cs typeface="Times New Roman" panose="02020603050405020304" pitchFamily="18" charset="0"/>
              </a:rPr>
              <a:t>16</a:t>
            </a:r>
            <a:r>
              <a:rPr lang="sq-AL" sz="1800" baseline="30000" dirty="0">
                <a:solidFill>
                  <a:srgbClr val="FFFFFF"/>
                </a:solidFill>
                <a:effectLst/>
                <a:latin typeface="Arial Narrow" panose="020B0606020202030204" pitchFamily="34" charset="0"/>
                <a:ea typeface="MS Mincho"/>
                <a:cs typeface="Times New Roman" panose="02020603050405020304" pitchFamily="18" charset="0"/>
              </a:rPr>
              <a:t>th</a:t>
            </a:r>
            <a:r>
              <a:rPr lang="sq-AL" sz="1800" dirty="0">
                <a:solidFill>
                  <a:srgbClr val="FFFFFF"/>
                </a:solidFill>
                <a:effectLst/>
                <a:latin typeface="Arial Narrow" panose="020B0606020202030204" pitchFamily="34" charset="0"/>
                <a:ea typeface="MS Mincho"/>
                <a:cs typeface="Times New Roman" panose="02020603050405020304" pitchFamily="18" charset="0"/>
              </a:rPr>
              <a:t> South-Eastern European Economic Research Workshop, Bank of Albania, Tirana, Albania, 5-6 December 2022</a:t>
            </a:r>
            <a:endParaRPr lang="en-GB" sz="1100" dirty="0">
              <a:effectLst/>
              <a:ea typeface="MS Mincho"/>
              <a:cs typeface="Times New Roman" panose="02020603050405020304" pitchFamily="18" charset="0"/>
            </a:endParaRPr>
          </a:p>
        </p:txBody>
      </p:sp>
      <p:sp>
        <p:nvSpPr>
          <p:cNvPr id="8" name="TextBox 7"/>
          <p:cNvSpPr txBox="1"/>
          <p:nvPr/>
        </p:nvSpPr>
        <p:spPr>
          <a:xfrm>
            <a:off x="2152184" y="0"/>
            <a:ext cx="10010081" cy="954107"/>
          </a:xfrm>
          <a:prstGeom prst="rect">
            <a:avLst/>
          </a:prstGeom>
          <a:solidFill>
            <a:schemeClr val="accent1">
              <a:lumMod val="75000"/>
            </a:schemeClr>
          </a:solidFill>
        </p:spPr>
        <p:txBody>
          <a:bodyPr wrap="square" rtlCol="0">
            <a:spAutoFit/>
          </a:bodyPr>
          <a:lstStyle/>
          <a:p>
            <a:r>
              <a:rPr lang="sq-AL" sz="2800" dirty="0" smtClean="0">
                <a:solidFill>
                  <a:schemeClr val="bg1"/>
                </a:solidFill>
              </a:rPr>
              <a:t>FINANCIAL CONDITIONS, CREDIT AND MONETARY POLICY TRANSMISSION IN  ALBANIA</a:t>
            </a:r>
            <a:endParaRPr lang="en-GB" sz="2800" dirty="0">
              <a:solidFill>
                <a:schemeClr val="bg1"/>
              </a:solidFill>
            </a:endParaRPr>
          </a:p>
        </p:txBody>
      </p:sp>
      <p:sp>
        <p:nvSpPr>
          <p:cNvPr id="9" name="Text Box 291"/>
          <p:cNvSpPr txBox="1">
            <a:spLocks noChangeArrowheads="1"/>
          </p:cNvSpPr>
          <p:nvPr/>
        </p:nvSpPr>
        <p:spPr bwMode="auto">
          <a:xfrm>
            <a:off x="0" y="0"/>
            <a:ext cx="669073" cy="913615"/>
          </a:xfrm>
          <a:prstGeom prst="rect">
            <a:avLst/>
          </a:prstGeom>
          <a:solidFill>
            <a:schemeClr val="accent1">
              <a:lumMod val="75000"/>
              <a:lumOff val="0"/>
            </a:schemeClr>
          </a:solidFill>
          <a:ln w="9525">
            <a:solidFill>
              <a:srgbClr val="C4BC96"/>
            </a:solidFill>
            <a:miter lim="800000"/>
            <a:headEnd/>
            <a:tailEnd/>
          </a:ln>
        </p:spPr>
        <p:txBody>
          <a:bodyPr rot="0" vert="horz" wrap="square" lIns="91440" tIns="45720" rIns="91440" bIns="45720" anchor="t" anchorCtr="0" upright="1">
            <a:noAutofit/>
          </a:bodyPr>
          <a:lstStyle/>
          <a:p>
            <a:pPr>
              <a:lnSpc>
                <a:spcPct val="115000"/>
              </a:lnSpc>
              <a:spcAft>
                <a:spcPts val="1000"/>
              </a:spcAft>
            </a:pPr>
            <a:r>
              <a:rPr lang="sq-AL" sz="1100">
                <a:effectLst/>
                <a:latin typeface="Calibri" panose="020F0502020204030204" pitchFamily="34" charset="0"/>
                <a:ea typeface="MS Mincho"/>
                <a:cs typeface="Times New Roman" panose="02020603050405020304" pitchFamily="18" charset="0"/>
              </a:rPr>
              <a:t> </a:t>
            </a:r>
            <a:endParaRPr lang="en-GB" sz="1100">
              <a:effectLst/>
              <a:latin typeface="Calibri" panose="020F0502020204030204" pitchFamily="34" charset="0"/>
              <a:ea typeface="MS Mincho"/>
              <a:cs typeface="Times New Roman" panose="02020603050405020304" pitchFamily="18" charset="0"/>
            </a:endParaRPr>
          </a:p>
        </p:txBody>
      </p:sp>
      <p:sp>
        <p:nvSpPr>
          <p:cNvPr id="11" name="Text Box 2"/>
          <p:cNvSpPr txBox="1">
            <a:spLocks noChangeArrowheads="1"/>
          </p:cNvSpPr>
          <p:nvPr/>
        </p:nvSpPr>
        <p:spPr bwMode="auto">
          <a:xfrm>
            <a:off x="2433606" y="6585879"/>
            <a:ext cx="7124065" cy="269875"/>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ctr">
              <a:lnSpc>
                <a:spcPct val="115000"/>
              </a:lnSpc>
              <a:spcAft>
                <a:spcPts val="1000"/>
              </a:spcAft>
            </a:pPr>
            <a:r>
              <a:rPr lang="en-GB" sz="1200" dirty="0">
                <a:effectLst/>
                <a:latin typeface="Arial Narrow" panose="020B0606020202030204" pitchFamily="34" charset="0"/>
                <a:ea typeface="MS Mincho"/>
                <a:cs typeface="Times New Roman" panose="02020603050405020304" pitchFamily="18" charset="0"/>
              </a:rPr>
              <a:t>The views expressed in the paper are those of the authors and do not necessarily represent the views of Bank of Albania.</a:t>
            </a:r>
            <a:endParaRPr lang="en-GB" sz="1100" dirty="0">
              <a:effectLst/>
              <a:latin typeface="Calibri" panose="020F0502020204030204" pitchFamily="34" charset="0"/>
              <a:ea typeface="MS Mincho"/>
              <a:cs typeface="Times New Roman" panose="02020603050405020304" pitchFamily="18" charset="0"/>
            </a:endParaRPr>
          </a:p>
          <a:p>
            <a:pPr>
              <a:lnSpc>
                <a:spcPct val="115000"/>
              </a:lnSpc>
              <a:spcAft>
                <a:spcPts val="1000"/>
              </a:spcAft>
            </a:pPr>
            <a:r>
              <a:rPr lang="sq-AL" sz="1100" dirty="0">
                <a:effectLst/>
                <a:latin typeface="Calibri" panose="020F0502020204030204" pitchFamily="34" charset="0"/>
                <a:ea typeface="MS Mincho"/>
                <a:cs typeface="Times New Roman" panose="02020603050405020304" pitchFamily="18" charset="0"/>
              </a:rPr>
              <a:t> </a:t>
            </a:r>
            <a:endParaRPr lang="en-GB" sz="1100" dirty="0">
              <a:effectLst/>
              <a:latin typeface="Calibri" panose="020F0502020204030204" pitchFamily="34" charset="0"/>
              <a:ea typeface="MS Mincho"/>
              <a:cs typeface="Times New Roman" panose="02020603050405020304" pitchFamily="18" charset="0"/>
            </a:endParaRPr>
          </a:p>
        </p:txBody>
      </p:sp>
    </p:spTree>
    <p:extLst>
      <p:ext uri="{BB962C8B-B14F-4D97-AF65-F5344CB8AC3E}">
        <p14:creationId xmlns:p14="http://schemas.microsoft.com/office/powerpoint/2010/main" val="257384228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19799"/>
            <a:ext cx="12192000" cy="671938"/>
          </a:xfrm>
          <a:solidFill>
            <a:schemeClr val="accent5">
              <a:lumMod val="75000"/>
            </a:schemeClr>
          </a:solidFill>
        </p:spPr>
        <p:txBody>
          <a:bodyPr>
            <a:normAutofit fontScale="90000"/>
          </a:bodyPr>
          <a:lstStyle/>
          <a:p>
            <a:r>
              <a:rPr lang="en-GB" sz="2900" cap="all" dirty="0" smtClean="0">
                <a:solidFill>
                  <a:schemeClr val="bg1"/>
                </a:solidFill>
                <a:latin typeface="Arial Narrow" panose="020B0606020202030204" pitchFamily="34" charset="0"/>
              </a:rPr>
              <a:t>R</a:t>
            </a:r>
            <a:r>
              <a:rPr lang="en-GB" sz="2900" cap="all" dirty="0" smtClean="0">
                <a:solidFill>
                  <a:schemeClr val="bg1"/>
                </a:solidFill>
                <a:effectLst/>
                <a:latin typeface="Arial Narrow" panose="020B0606020202030204" pitchFamily="34" charset="0"/>
                <a:ea typeface="Calibri" panose="020F0502020204030204" pitchFamily="34" charset="0"/>
              </a:rPr>
              <a:t>elevance of credit and financial conditions on macro-financial imbalances</a:t>
            </a:r>
            <a:endParaRPr lang="en-GB" sz="2900" cap="all" dirty="0">
              <a:solidFill>
                <a:schemeClr val="bg1"/>
              </a:solidFill>
              <a:latin typeface="Arial Narrow" panose="020B0606020202030204" pitchFamily="34" charset="0"/>
            </a:endParaRPr>
          </a:p>
        </p:txBody>
      </p:sp>
      <p:sp>
        <p:nvSpPr>
          <p:cNvPr id="3" name="Content Placeholder 2"/>
          <p:cNvSpPr>
            <a:spLocks noGrp="1"/>
          </p:cNvSpPr>
          <p:nvPr>
            <p:ph idx="1"/>
          </p:nvPr>
        </p:nvSpPr>
        <p:spPr>
          <a:xfrm>
            <a:off x="334537" y="1103971"/>
            <a:ext cx="11430000" cy="5441795"/>
          </a:xfrm>
        </p:spPr>
        <p:txBody>
          <a:bodyPr>
            <a:noAutofit/>
          </a:bodyPr>
          <a:lstStyle/>
          <a:p>
            <a:pPr algn="just"/>
            <a:r>
              <a:rPr lang="en-GB" sz="2600" dirty="0" smtClean="0">
                <a:latin typeface="Arial Narrow" panose="020B0606020202030204" pitchFamily="34" charset="0"/>
              </a:rPr>
              <a:t>Most </a:t>
            </a:r>
            <a:r>
              <a:rPr lang="en-GB" sz="2600" dirty="0">
                <a:latin typeface="Arial Narrow" panose="020B0606020202030204" pitchFamily="34" charset="0"/>
              </a:rPr>
              <a:t>common measures of the financial vulnerabilities used by </a:t>
            </a:r>
            <a:r>
              <a:rPr lang="en-GB" sz="2600" dirty="0" smtClean="0">
                <a:latin typeface="Arial Narrow" panose="020B0606020202030204" pitchFamily="34" charset="0"/>
              </a:rPr>
              <a:t>researchers </a:t>
            </a:r>
            <a:r>
              <a:rPr lang="en-GB" sz="2600" dirty="0">
                <a:latin typeface="Arial Narrow" panose="020B0606020202030204" pitchFamily="34" charset="0"/>
              </a:rPr>
              <a:t>and policymakers are: excess nonfinancial sector credit or leverage of the financial system (Adrian, </a:t>
            </a:r>
            <a:r>
              <a:rPr lang="en-GB" sz="2600" dirty="0" err="1">
                <a:latin typeface="Arial Narrow" panose="020B0606020202030204" pitchFamily="34" charset="0"/>
              </a:rPr>
              <a:t>Covitz</a:t>
            </a:r>
            <a:r>
              <a:rPr lang="en-GB" sz="2600" dirty="0">
                <a:latin typeface="Arial Narrow" panose="020B0606020202030204" pitchFamily="34" charset="0"/>
              </a:rPr>
              <a:t>, and Liang 2015). </a:t>
            </a:r>
            <a:endParaRPr lang="en-GB" sz="2600" dirty="0" smtClean="0">
              <a:latin typeface="Arial Narrow" panose="020B0606020202030204" pitchFamily="34" charset="0"/>
            </a:endParaRPr>
          </a:p>
          <a:p>
            <a:pPr marL="0" indent="0" algn="just">
              <a:buNone/>
            </a:pPr>
            <a:endParaRPr lang="en-GB" sz="2600" dirty="0" smtClean="0">
              <a:latin typeface="Arial Narrow" panose="020B0606020202030204" pitchFamily="34" charset="0"/>
            </a:endParaRPr>
          </a:p>
          <a:p>
            <a:pPr algn="just"/>
            <a:r>
              <a:rPr lang="en-GB" sz="2600" dirty="0" smtClean="0">
                <a:latin typeface="Arial Narrow" panose="020B0606020202030204" pitchFamily="34" charset="0"/>
              </a:rPr>
              <a:t>The </a:t>
            </a:r>
            <a:r>
              <a:rPr lang="en-GB" sz="2600" dirty="0">
                <a:latin typeface="Arial Narrow" panose="020B0606020202030204" pitchFamily="34" charset="0"/>
              </a:rPr>
              <a:t>Basel Committee on Banking Supervision (2010) suggests using </a:t>
            </a:r>
            <a:r>
              <a:rPr lang="en-GB" sz="2600" dirty="0">
                <a:solidFill>
                  <a:srgbClr val="0070C0"/>
                </a:solidFill>
                <a:latin typeface="Arial Narrow" panose="020B0606020202030204" pitchFamily="34" charset="0"/>
              </a:rPr>
              <a:t>excess private nonfinancial credit</a:t>
            </a:r>
            <a:r>
              <a:rPr lang="en-GB" sz="2600" dirty="0">
                <a:latin typeface="Arial Narrow" panose="020B0606020202030204" pitchFamily="34" charset="0"/>
              </a:rPr>
              <a:t> as a measure of expected future losses to the banking system, and considers this indicator as very important in setting the new countercyclical capital </a:t>
            </a:r>
            <a:r>
              <a:rPr lang="en-GB" sz="2600" dirty="0" smtClean="0">
                <a:latin typeface="Arial Narrow" panose="020B0606020202030204" pitchFamily="34" charset="0"/>
              </a:rPr>
              <a:t>buffer.</a:t>
            </a:r>
          </a:p>
          <a:p>
            <a:pPr marL="0" indent="0" algn="just">
              <a:buNone/>
            </a:pPr>
            <a:endParaRPr lang="en-GB" sz="2600" dirty="0" smtClean="0">
              <a:latin typeface="Arial Narrow" panose="020B0606020202030204" pitchFamily="34" charset="0"/>
            </a:endParaRPr>
          </a:p>
          <a:p>
            <a:pPr algn="just"/>
            <a:r>
              <a:rPr lang="en-GB" sz="2600" dirty="0" smtClean="0">
                <a:latin typeface="Arial Narrow" panose="020B0606020202030204" pitchFamily="34" charset="0"/>
              </a:rPr>
              <a:t>In this context, we </a:t>
            </a:r>
            <a:r>
              <a:rPr lang="en-GB" sz="2600" dirty="0">
                <a:latin typeface="Arial Narrow" panose="020B0606020202030204" pitchFamily="34" charset="0"/>
              </a:rPr>
              <a:t>examine the dynamic relations between financial conditions, monetary policy and macroeconomic performance in Albania for the period 2003Q1-2022Q1, under different conditions of financial vulnerabilities, capturing also nonlinearities in these relations through a Threshold VAR model. </a:t>
            </a:r>
          </a:p>
        </p:txBody>
      </p:sp>
    </p:spTree>
    <p:extLst>
      <p:ext uri="{BB962C8B-B14F-4D97-AF65-F5344CB8AC3E}">
        <p14:creationId xmlns:p14="http://schemas.microsoft.com/office/powerpoint/2010/main" val="282871743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19799"/>
            <a:ext cx="12192000" cy="671938"/>
          </a:xfrm>
          <a:solidFill>
            <a:schemeClr val="accent5">
              <a:lumMod val="75000"/>
            </a:schemeClr>
          </a:solidFill>
        </p:spPr>
        <p:txBody>
          <a:bodyPr>
            <a:normAutofit/>
          </a:bodyPr>
          <a:lstStyle/>
          <a:p>
            <a:r>
              <a:rPr lang="en-GB" sz="2900" cap="all" dirty="0" smtClean="0">
                <a:solidFill>
                  <a:schemeClr val="bg1"/>
                </a:solidFill>
                <a:effectLst/>
                <a:latin typeface="Arial Narrow" panose="020B0606020202030204" pitchFamily="34" charset="0"/>
                <a:ea typeface="Calibri" panose="020F0502020204030204" pitchFamily="34" charset="0"/>
              </a:rPr>
              <a:t>financial VULNERABILITIES MEASURE</a:t>
            </a:r>
            <a:endParaRPr lang="en-GB" sz="2900" cap="all" dirty="0">
              <a:solidFill>
                <a:schemeClr val="bg1"/>
              </a:solidFill>
              <a:latin typeface="Arial Narrow" panose="020B0606020202030204" pitchFamily="34" charset="0"/>
            </a:endParaRPr>
          </a:p>
        </p:txBody>
      </p:sp>
      <p:sp>
        <p:nvSpPr>
          <p:cNvPr id="3" name="Content Placeholder 2"/>
          <p:cNvSpPr>
            <a:spLocks noGrp="1"/>
          </p:cNvSpPr>
          <p:nvPr>
            <p:ph idx="1"/>
          </p:nvPr>
        </p:nvSpPr>
        <p:spPr>
          <a:xfrm>
            <a:off x="289932" y="970157"/>
            <a:ext cx="11641873" cy="5575610"/>
          </a:xfrm>
        </p:spPr>
        <p:txBody>
          <a:bodyPr>
            <a:normAutofit/>
          </a:bodyPr>
          <a:lstStyle/>
          <a:p>
            <a:pPr algn="just"/>
            <a:r>
              <a:rPr lang="en-GB" dirty="0" smtClean="0">
                <a:latin typeface="Arial Narrow" panose="020B0606020202030204" pitchFamily="34" charset="0"/>
              </a:rPr>
              <a:t>Following </a:t>
            </a:r>
            <a:r>
              <a:rPr lang="en-GB" dirty="0">
                <a:latin typeface="Arial Narrow" panose="020B0606020202030204" pitchFamily="34" charset="0"/>
              </a:rPr>
              <a:t>Aikman et al. (2016</a:t>
            </a:r>
            <a:r>
              <a:rPr lang="en-GB" dirty="0" smtClean="0">
                <a:latin typeface="Arial Narrow" panose="020B0606020202030204" pitchFamily="34" charset="0"/>
              </a:rPr>
              <a:t>), </a:t>
            </a:r>
            <a:r>
              <a:rPr lang="en-GB" dirty="0">
                <a:latin typeface="Arial Narrow" panose="020B0606020202030204" pitchFamily="34" charset="0"/>
              </a:rPr>
              <a:t>we will analyse how is the relationship between financial conditions and monetary policy affected by the credit to private non-financial </a:t>
            </a:r>
            <a:r>
              <a:rPr lang="en-GB" dirty="0" smtClean="0">
                <a:latin typeface="Arial Narrow" panose="020B0606020202030204" pitchFamily="34" charset="0"/>
              </a:rPr>
              <a:t>sector. </a:t>
            </a:r>
          </a:p>
          <a:p>
            <a:pPr marL="0" indent="0" algn="just">
              <a:buNone/>
            </a:pPr>
            <a:endParaRPr lang="en-GB" sz="2400" dirty="0" smtClean="0">
              <a:latin typeface="Arial Narrow" panose="020B0606020202030204" pitchFamily="34" charset="0"/>
            </a:endParaRPr>
          </a:p>
          <a:p>
            <a:pPr algn="just"/>
            <a:r>
              <a:rPr lang="en-GB" dirty="0" smtClean="0">
                <a:latin typeface="Arial Narrow" panose="020B0606020202030204" pitchFamily="34" charset="0"/>
              </a:rPr>
              <a:t>Since the literature suggests that higher imbalances make the economy more vulnerable to negative shocks, </a:t>
            </a:r>
            <a:r>
              <a:rPr lang="en-GB" dirty="0" smtClean="0">
                <a:solidFill>
                  <a:srgbClr val="0070C0"/>
                </a:solidFill>
                <a:latin typeface="Arial Narrow" panose="020B0606020202030204" pitchFamily="34" charset="0"/>
              </a:rPr>
              <a:t>the analysis</a:t>
            </a:r>
            <a:r>
              <a:rPr lang="en-GB" dirty="0">
                <a:solidFill>
                  <a:srgbClr val="0070C0"/>
                </a:solidFill>
                <a:latin typeface="Arial Narrow" panose="020B0606020202030204" pitchFamily="34" charset="0"/>
              </a:rPr>
              <a:t> </a:t>
            </a:r>
            <a:r>
              <a:rPr lang="en-GB" dirty="0" smtClean="0">
                <a:solidFill>
                  <a:srgbClr val="0070C0"/>
                </a:solidFill>
                <a:latin typeface="Arial Narrow" panose="020B0606020202030204" pitchFamily="34" charset="0"/>
              </a:rPr>
              <a:t> is split  </a:t>
            </a:r>
            <a:r>
              <a:rPr lang="en-GB" dirty="0">
                <a:solidFill>
                  <a:srgbClr val="0070C0"/>
                </a:solidFill>
                <a:latin typeface="Arial Narrow" panose="020B0606020202030204" pitchFamily="34" charset="0"/>
              </a:rPr>
              <a:t>into high financial vulnerability regime and low vulnerability </a:t>
            </a:r>
            <a:r>
              <a:rPr lang="en-GB" dirty="0" smtClean="0">
                <a:solidFill>
                  <a:srgbClr val="0070C0"/>
                </a:solidFill>
                <a:latin typeface="Arial Narrow" panose="020B0606020202030204" pitchFamily="34" charset="0"/>
              </a:rPr>
              <a:t>regime</a:t>
            </a:r>
            <a:r>
              <a:rPr lang="en-GB" dirty="0" smtClean="0">
                <a:latin typeface="Arial Narrow" panose="020B0606020202030204" pitchFamily="34" charset="0"/>
              </a:rPr>
              <a:t>, which are distinguished by the </a:t>
            </a:r>
            <a:r>
              <a:rPr lang="en-GB" dirty="0">
                <a:latin typeface="Arial Narrow" panose="020B0606020202030204" pitchFamily="34" charset="0"/>
              </a:rPr>
              <a:t>credit-to-GDP gap is used as an indicator to distinguish between low and financial </a:t>
            </a:r>
            <a:r>
              <a:rPr lang="en-GB" dirty="0" smtClean="0">
                <a:latin typeface="Arial Narrow" panose="020B0606020202030204" pitchFamily="34" charset="0"/>
              </a:rPr>
              <a:t>vulnerability as in </a:t>
            </a:r>
            <a:r>
              <a:rPr lang="en-GB" dirty="0" err="1">
                <a:latin typeface="Arial Narrow" panose="020B0606020202030204" pitchFamily="34" charset="0"/>
              </a:rPr>
              <a:t>Borio</a:t>
            </a:r>
            <a:r>
              <a:rPr lang="en-GB" dirty="0">
                <a:latin typeface="Arial Narrow" panose="020B0606020202030204" pitchFamily="34" charset="0"/>
              </a:rPr>
              <a:t> and Lowe </a:t>
            </a:r>
            <a:r>
              <a:rPr lang="en-GB" dirty="0" smtClean="0">
                <a:latin typeface="Arial Narrow" panose="020B0606020202030204" pitchFamily="34" charset="0"/>
              </a:rPr>
              <a:t>(2002), (2004); </a:t>
            </a:r>
            <a:r>
              <a:rPr lang="en-GB" dirty="0" err="1">
                <a:latin typeface="Arial Narrow" panose="020B0606020202030204" pitchFamily="34" charset="0"/>
              </a:rPr>
              <a:t>Borio</a:t>
            </a:r>
            <a:r>
              <a:rPr lang="en-GB" dirty="0">
                <a:latin typeface="Arial Narrow" panose="020B0606020202030204" pitchFamily="34" charset="0"/>
              </a:rPr>
              <a:t> and </a:t>
            </a:r>
            <a:r>
              <a:rPr lang="en-GB" dirty="0" err="1" smtClean="0">
                <a:latin typeface="Arial Narrow" panose="020B0606020202030204" pitchFamily="34" charset="0"/>
              </a:rPr>
              <a:t>Drehmann</a:t>
            </a:r>
            <a:r>
              <a:rPr lang="en-GB" dirty="0" smtClean="0">
                <a:latin typeface="Arial Narrow" panose="020B0606020202030204" pitchFamily="34" charset="0"/>
              </a:rPr>
              <a:t> (2009).  </a:t>
            </a:r>
          </a:p>
          <a:p>
            <a:pPr marL="0" indent="0" algn="just">
              <a:buNone/>
            </a:pPr>
            <a:endParaRPr lang="en-GB" sz="2400" dirty="0" smtClean="0">
              <a:latin typeface="Arial Narrow" panose="020B0606020202030204" pitchFamily="34" charset="0"/>
            </a:endParaRPr>
          </a:p>
          <a:p>
            <a:pPr algn="just"/>
            <a:r>
              <a:rPr lang="en-GB" dirty="0" smtClean="0">
                <a:latin typeface="Arial Narrow" panose="020B0606020202030204" pitchFamily="34" charset="0"/>
              </a:rPr>
              <a:t>More specifically, the </a:t>
            </a:r>
            <a:r>
              <a:rPr lang="en-GB" dirty="0">
                <a:solidFill>
                  <a:srgbClr val="0070C0"/>
                </a:solidFill>
                <a:latin typeface="Arial Narrow" panose="020B0606020202030204" pitchFamily="34" charset="0"/>
              </a:rPr>
              <a:t>high financial vulnerability regime is characterized </a:t>
            </a:r>
            <a:r>
              <a:rPr lang="en-GB" dirty="0" smtClean="0">
                <a:solidFill>
                  <a:srgbClr val="0070C0"/>
                </a:solidFill>
                <a:latin typeface="Arial Narrow" panose="020B0606020202030204" pitchFamily="34" charset="0"/>
              </a:rPr>
              <a:t>by a positive </a:t>
            </a:r>
            <a:r>
              <a:rPr lang="en-GB" dirty="0">
                <a:solidFill>
                  <a:srgbClr val="0070C0"/>
                </a:solidFill>
                <a:latin typeface="Arial Narrow" panose="020B0606020202030204" pitchFamily="34" charset="0"/>
              </a:rPr>
              <a:t>credit-to-GDP ratio </a:t>
            </a:r>
            <a:r>
              <a:rPr lang="en-GB" dirty="0" smtClean="0">
                <a:solidFill>
                  <a:srgbClr val="0070C0"/>
                </a:solidFill>
                <a:latin typeface="Arial Narrow" panose="020B0606020202030204" pitchFamily="34" charset="0"/>
              </a:rPr>
              <a:t>gap</a:t>
            </a:r>
            <a:r>
              <a:rPr lang="en-GB" dirty="0" smtClean="0">
                <a:latin typeface="Arial Narrow" panose="020B0606020202030204" pitchFamily="34" charset="0"/>
              </a:rPr>
              <a:t>, </a:t>
            </a:r>
            <a:r>
              <a:rPr lang="en-GB" dirty="0">
                <a:latin typeface="Arial Narrow" panose="020B0606020202030204" pitchFamily="34" charset="0"/>
              </a:rPr>
              <a:t>whereas in the low financial vulnerability regime credit-to-GDP </a:t>
            </a:r>
            <a:r>
              <a:rPr lang="en-GB" dirty="0" smtClean="0">
                <a:latin typeface="Arial Narrow" panose="020B0606020202030204" pitchFamily="34" charset="0"/>
              </a:rPr>
              <a:t>ratio gap </a:t>
            </a:r>
            <a:r>
              <a:rPr lang="en-GB" dirty="0">
                <a:latin typeface="Arial Narrow" panose="020B0606020202030204" pitchFamily="34" charset="0"/>
              </a:rPr>
              <a:t>is below zero.</a:t>
            </a:r>
          </a:p>
        </p:txBody>
      </p:sp>
    </p:spTree>
    <p:extLst>
      <p:ext uri="{BB962C8B-B14F-4D97-AF65-F5344CB8AC3E}">
        <p14:creationId xmlns:p14="http://schemas.microsoft.com/office/powerpoint/2010/main" val="13628496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91737"/>
          </a:xfrm>
          <a:solidFill>
            <a:schemeClr val="accent5">
              <a:lumMod val="75000"/>
            </a:schemeClr>
          </a:solidFill>
        </p:spPr>
        <p:txBody>
          <a:bodyPr>
            <a:noAutofit/>
          </a:bodyPr>
          <a:lstStyle/>
          <a:p>
            <a:r>
              <a:rPr lang="en-GB" sz="2800" dirty="0">
                <a:solidFill>
                  <a:schemeClr val="bg1"/>
                </a:solidFill>
                <a:latin typeface="Arial Narrow" panose="020B0606020202030204" pitchFamily="34" charset="0"/>
              </a:rPr>
              <a:t>FCI tends to lead the credit-to-GDP gap i.e. looser financial conditions are followed by a period of a high credit gap.</a:t>
            </a:r>
            <a:endParaRPr lang="en-GB" sz="2800" cap="all" dirty="0">
              <a:solidFill>
                <a:schemeClr val="bg1"/>
              </a:solidFill>
              <a:latin typeface="Arial Narrow" panose="020B0606020202030204" pitchFamily="34"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853837559"/>
              </p:ext>
            </p:extLst>
          </p:nvPr>
        </p:nvGraphicFramePr>
        <p:xfrm>
          <a:off x="290359" y="1371599"/>
          <a:ext cx="11430000" cy="5340931"/>
        </p:xfrm>
        <a:graphic>
          <a:graphicData uri="http://schemas.openxmlformats.org/drawingml/2006/chart">
            <c:chart xmlns:c="http://schemas.openxmlformats.org/drawingml/2006/chart" xmlns:r="http://schemas.openxmlformats.org/officeDocument/2006/relationships" r:id="rId2"/>
          </a:graphicData>
        </a:graphic>
      </p:graphicFrame>
      <p:sp>
        <p:nvSpPr>
          <p:cNvPr id="5" name="Rectangle 4"/>
          <p:cNvSpPr/>
          <p:nvPr/>
        </p:nvSpPr>
        <p:spPr>
          <a:xfrm>
            <a:off x="390720" y="867404"/>
            <a:ext cx="9500412" cy="446276"/>
          </a:xfrm>
          <a:prstGeom prst="rect">
            <a:avLst/>
          </a:prstGeom>
        </p:spPr>
        <p:txBody>
          <a:bodyPr wrap="square">
            <a:spAutoFit/>
          </a:bodyPr>
          <a:lstStyle/>
          <a:p>
            <a:pPr algn="just">
              <a:lnSpc>
                <a:spcPct val="115000"/>
              </a:lnSpc>
              <a:spcAft>
                <a:spcPts val="0"/>
              </a:spcAft>
            </a:pPr>
            <a:r>
              <a:rPr lang="en-GB" sz="2000" dirty="0" smtClean="0">
                <a:solidFill>
                  <a:srgbClr val="00B0F0"/>
                </a:solidFill>
                <a:effectLst/>
                <a:latin typeface="Arial Narrow" panose="020B0606020202030204" pitchFamily="34" charset="0"/>
                <a:ea typeface="CMR10"/>
                <a:cs typeface="Times New Roman" panose="02020603050405020304" pitchFamily="18" charset="0"/>
              </a:rPr>
              <a:t>Figure 2. </a:t>
            </a:r>
            <a:r>
              <a:rPr lang="en-GB" sz="2000" dirty="0" smtClean="0">
                <a:effectLst/>
                <a:latin typeface="Arial Narrow" panose="020B0606020202030204" pitchFamily="34" charset="0"/>
                <a:ea typeface="CMR10"/>
                <a:cs typeface="Times New Roman" panose="02020603050405020304" pitchFamily="18" charset="0"/>
              </a:rPr>
              <a:t>Evolution of financial conditions and credit-to-GDP gap. </a:t>
            </a:r>
            <a:endParaRPr lang="en-GB" dirty="0">
              <a:effectLst/>
              <a:latin typeface="Arial Narrow" panose="020B0606020202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9464930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19799"/>
            <a:ext cx="12192000" cy="671938"/>
          </a:xfrm>
          <a:solidFill>
            <a:schemeClr val="accent5">
              <a:lumMod val="75000"/>
            </a:schemeClr>
          </a:solidFill>
        </p:spPr>
        <p:txBody>
          <a:bodyPr>
            <a:normAutofit/>
          </a:bodyPr>
          <a:lstStyle/>
          <a:p>
            <a:r>
              <a:rPr lang="en-GB" sz="2900" cap="all" dirty="0" smtClean="0">
                <a:solidFill>
                  <a:schemeClr val="bg1"/>
                </a:solidFill>
                <a:effectLst/>
                <a:latin typeface="Arial Narrow" panose="020B0606020202030204" pitchFamily="34" charset="0"/>
                <a:ea typeface="Calibri" panose="020F0502020204030204" pitchFamily="34" charset="0"/>
              </a:rPr>
              <a:t>      METHODOLOGY</a:t>
            </a:r>
            <a:endParaRPr lang="en-GB" sz="2900" cap="all" dirty="0">
              <a:solidFill>
                <a:schemeClr val="bg1"/>
              </a:solidFill>
              <a:latin typeface="Arial Narrow" panose="020B0606020202030204" pitchFamily="34" charset="0"/>
            </a:endParaRPr>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289932" y="970157"/>
                <a:ext cx="11641873" cy="5575610"/>
              </a:xfrm>
            </p:spPr>
            <p:txBody>
              <a:bodyPr>
                <a:normAutofit lnSpcReduction="10000"/>
              </a:bodyPr>
              <a:lstStyle/>
              <a:p>
                <a:pPr algn="just"/>
                <a:r>
                  <a:rPr lang="en-GB" dirty="0" smtClean="0">
                    <a:latin typeface="Arial Narrow" panose="020B0606020202030204" pitchFamily="34" charset="0"/>
                  </a:rPr>
                  <a:t>Following </a:t>
                </a:r>
                <a:r>
                  <a:rPr lang="en-GB" dirty="0">
                    <a:latin typeface="Arial Narrow" panose="020B0606020202030204" pitchFamily="34" charset="0"/>
                  </a:rPr>
                  <a:t>Aikman et al. (2016</a:t>
                </a:r>
                <a:r>
                  <a:rPr lang="en-GB" dirty="0" smtClean="0">
                    <a:latin typeface="Arial Narrow" panose="020B0606020202030204" pitchFamily="34" charset="0"/>
                  </a:rPr>
                  <a:t>), </a:t>
                </a:r>
                <a:r>
                  <a:rPr lang="en-GB" dirty="0">
                    <a:latin typeface="Arial Narrow" panose="020B0606020202030204" pitchFamily="34" charset="0"/>
                  </a:rPr>
                  <a:t>a threshold VAR model is estimated using Bayesian techniques</a:t>
                </a:r>
                <a:r>
                  <a:rPr lang="en-GB" dirty="0" smtClean="0">
                    <a:latin typeface="Arial Narrow" panose="020B0606020202030204" pitchFamily="34" charset="0"/>
                  </a:rPr>
                  <a:t>. </a:t>
                </a:r>
              </a:p>
              <a:p>
                <a:endParaRPr lang="en-GB" sz="2400" dirty="0">
                  <a:latin typeface="Arial Narrow" panose="020B0606020202030204" pitchFamily="34" charset="0"/>
                </a:endParaRPr>
              </a:p>
              <a:p>
                <a:pPr marL="0" indent="0">
                  <a:buNone/>
                </a:pPr>
                <a14:m>
                  <m:oMathPara xmlns:m="http://schemas.openxmlformats.org/officeDocument/2006/math">
                    <m:oMathParaPr>
                      <m:jc m:val="centerGroup"/>
                    </m:oMathParaPr>
                    <m:oMath xmlns:m="http://schemas.openxmlformats.org/officeDocument/2006/math">
                      <m:sSub>
                        <m:sSubPr>
                          <m:ctrlPr>
                            <a:rPr lang="en-GB" sz="2400" i="1">
                              <a:latin typeface="Cambria Math" panose="02040503050406030204" pitchFamily="18" charset="0"/>
                            </a:rPr>
                          </m:ctrlPr>
                        </m:sSubPr>
                        <m:e>
                          <m:r>
                            <a:rPr lang="en-GB" sz="2400" i="1">
                              <a:latin typeface="Cambria Math" panose="02040503050406030204" pitchFamily="18" charset="0"/>
                            </a:rPr>
                            <m:t>𝑦</m:t>
                          </m:r>
                        </m:e>
                        <m:sub>
                          <m:r>
                            <a:rPr lang="en-GB" sz="2400" i="1">
                              <a:latin typeface="Cambria Math" panose="02040503050406030204" pitchFamily="18" charset="0"/>
                            </a:rPr>
                            <m:t>𝑡</m:t>
                          </m:r>
                        </m:sub>
                      </m:sSub>
                      <m:r>
                        <a:rPr lang="en-GB" sz="2400" i="1">
                          <a:latin typeface="Cambria Math" panose="02040503050406030204" pitchFamily="18" charset="0"/>
                        </a:rPr>
                        <m:t>=</m:t>
                      </m:r>
                      <m:sSup>
                        <m:sSupPr>
                          <m:ctrlPr>
                            <a:rPr lang="en-GB" sz="2400" i="1">
                              <a:latin typeface="Cambria Math" panose="02040503050406030204" pitchFamily="18" charset="0"/>
                            </a:rPr>
                          </m:ctrlPr>
                        </m:sSupPr>
                        <m:e>
                          <m:r>
                            <a:rPr lang="en-GB" sz="2400" i="1">
                              <a:latin typeface="Cambria Math" panose="02040503050406030204" pitchFamily="18" charset="0"/>
                            </a:rPr>
                            <m:t>𝑐</m:t>
                          </m:r>
                        </m:e>
                        <m:sup>
                          <m:r>
                            <a:rPr lang="en-GB" sz="2400" i="1">
                              <a:latin typeface="Cambria Math" panose="02040503050406030204" pitchFamily="18" charset="0"/>
                            </a:rPr>
                            <m:t>(</m:t>
                          </m:r>
                          <m:r>
                            <a:rPr lang="en-GB" sz="2400" i="1">
                              <a:latin typeface="Cambria Math" panose="02040503050406030204" pitchFamily="18" charset="0"/>
                            </a:rPr>
                            <m:t>𝑗</m:t>
                          </m:r>
                          <m:r>
                            <a:rPr lang="en-GB" sz="2400" i="1">
                              <a:latin typeface="Cambria Math" panose="02040503050406030204" pitchFamily="18" charset="0"/>
                            </a:rPr>
                            <m:t>)</m:t>
                          </m:r>
                        </m:sup>
                      </m:sSup>
                      <m:r>
                        <a:rPr lang="en-GB" sz="2400" i="1">
                          <a:latin typeface="Cambria Math" panose="02040503050406030204" pitchFamily="18" charset="0"/>
                        </a:rPr>
                        <m:t>+</m:t>
                      </m:r>
                      <m:sSup>
                        <m:sSupPr>
                          <m:ctrlPr>
                            <a:rPr lang="en-GB" sz="2400" i="1">
                              <a:latin typeface="Cambria Math" panose="02040503050406030204" pitchFamily="18" charset="0"/>
                            </a:rPr>
                          </m:ctrlPr>
                        </m:sSupPr>
                        <m:e>
                          <m:r>
                            <a:rPr lang="en-GB" sz="2400" i="1">
                              <a:latin typeface="Cambria Math" panose="02040503050406030204" pitchFamily="18" charset="0"/>
                            </a:rPr>
                            <m:t>𝐴</m:t>
                          </m:r>
                          <m:r>
                            <a:rPr lang="en-GB" sz="2400" i="1">
                              <a:latin typeface="Cambria Math" panose="02040503050406030204" pitchFamily="18" charset="0"/>
                            </a:rPr>
                            <m:t>(</m:t>
                          </m:r>
                          <m:r>
                            <a:rPr lang="en-GB" sz="2400" i="1">
                              <a:latin typeface="Cambria Math" panose="02040503050406030204" pitchFamily="18" charset="0"/>
                            </a:rPr>
                            <m:t>𝐿</m:t>
                          </m:r>
                          <m:r>
                            <a:rPr lang="en-GB" sz="2400" i="1">
                              <a:latin typeface="Cambria Math" panose="02040503050406030204" pitchFamily="18" charset="0"/>
                            </a:rPr>
                            <m:t>)</m:t>
                          </m:r>
                        </m:e>
                        <m:sup>
                          <m:r>
                            <a:rPr lang="en-GB" sz="2400" i="1">
                              <a:latin typeface="Cambria Math" panose="02040503050406030204" pitchFamily="18" charset="0"/>
                            </a:rPr>
                            <m:t>(</m:t>
                          </m:r>
                          <m:r>
                            <a:rPr lang="en-GB" sz="2400" i="1">
                              <a:latin typeface="Cambria Math" panose="02040503050406030204" pitchFamily="18" charset="0"/>
                            </a:rPr>
                            <m:t>𝑗</m:t>
                          </m:r>
                          <m:r>
                            <a:rPr lang="en-GB" sz="2400" i="1">
                              <a:latin typeface="Cambria Math" panose="02040503050406030204" pitchFamily="18" charset="0"/>
                            </a:rPr>
                            <m:t>)</m:t>
                          </m:r>
                        </m:sup>
                      </m:sSup>
                      <m:sSub>
                        <m:sSubPr>
                          <m:ctrlPr>
                            <a:rPr lang="en-GB" sz="2400" i="1">
                              <a:latin typeface="Cambria Math" panose="02040503050406030204" pitchFamily="18" charset="0"/>
                            </a:rPr>
                          </m:ctrlPr>
                        </m:sSubPr>
                        <m:e>
                          <m:r>
                            <a:rPr lang="en-GB" sz="2400" i="1">
                              <a:latin typeface="Cambria Math" panose="02040503050406030204" pitchFamily="18" charset="0"/>
                            </a:rPr>
                            <m:t>𝑦</m:t>
                          </m:r>
                        </m:e>
                        <m:sub>
                          <m:r>
                            <a:rPr lang="en-GB" sz="2400" i="1">
                              <a:latin typeface="Cambria Math" panose="02040503050406030204" pitchFamily="18" charset="0"/>
                            </a:rPr>
                            <m:t>𝑡</m:t>
                          </m:r>
                          <m:r>
                            <a:rPr lang="en-GB" sz="2400" i="1">
                              <a:latin typeface="Cambria Math" panose="02040503050406030204" pitchFamily="18" charset="0"/>
                            </a:rPr>
                            <m:t>−1</m:t>
                          </m:r>
                        </m:sub>
                      </m:sSub>
                      <m:r>
                        <a:rPr lang="en-GB" sz="2400" i="1">
                          <a:latin typeface="Cambria Math" panose="02040503050406030204" pitchFamily="18" charset="0"/>
                        </a:rPr>
                        <m:t>+</m:t>
                      </m:r>
                      <m:sSubSup>
                        <m:sSubSupPr>
                          <m:ctrlPr>
                            <a:rPr lang="en-GB" sz="2400" i="1">
                              <a:latin typeface="Cambria Math" panose="02040503050406030204" pitchFamily="18" charset="0"/>
                            </a:rPr>
                          </m:ctrlPr>
                        </m:sSubSupPr>
                        <m:e>
                          <m:r>
                            <a:rPr lang="en-GB" sz="2400" i="1">
                              <a:latin typeface="Cambria Math" panose="02040503050406030204" pitchFamily="18" charset="0"/>
                            </a:rPr>
                            <m:t>𝜀</m:t>
                          </m:r>
                        </m:e>
                        <m:sub>
                          <m:r>
                            <a:rPr lang="en-GB" sz="2400" i="1">
                              <a:latin typeface="Cambria Math" panose="02040503050406030204" pitchFamily="18" charset="0"/>
                            </a:rPr>
                            <m:t>𝑡</m:t>
                          </m:r>
                        </m:sub>
                        <m:sup>
                          <m:r>
                            <a:rPr lang="en-GB" sz="2400" i="1">
                              <a:latin typeface="Cambria Math" panose="02040503050406030204" pitchFamily="18" charset="0"/>
                            </a:rPr>
                            <m:t>(</m:t>
                          </m:r>
                          <m:r>
                            <a:rPr lang="en-GB" sz="2400" i="1">
                              <a:latin typeface="Cambria Math" panose="02040503050406030204" pitchFamily="18" charset="0"/>
                            </a:rPr>
                            <m:t>𝑗</m:t>
                          </m:r>
                          <m:r>
                            <a:rPr lang="en-GB" sz="2400" i="1">
                              <a:latin typeface="Cambria Math" panose="02040503050406030204" pitchFamily="18" charset="0"/>
                            </a:rPr>
                            <m:t>)</m:t>
                          </m:r>
                        </m:sup>
                      </m:sSubSup>
                      <m:d>
                        <m:dPr>
                          <m:begChr m:val="{"/>
                          <m:endChr m:val=""/>
                          <m:ctrlPr>
                            <a:rPr lang="en-GB" sz="2400" i="1" smtClean="0">
                              <a:latin typeface="Cambria Math" panose="02040503050406030204" pitchFamily="18" charset="0"/>
                            </a:rPr>
                          </m:ctrlPr>
                        </m:dPr>
                        <m:e>
                          <m:eqArr>
                            <m:eqArrPr>
                              <m:ctrlPr>
                                <a:rPr lang="en-GB" sz="2400" i="1">
                                  <a:latin typeface="Cambria Math" panose="02040503050406030204" pitchFamily="18" charset="0"/>
                                </a:rPr>
                              </m:ctrlPr>
                            </m:eqArrPr>
                            <m:e>
                              <m:r>
                                <a:rPr lang="en-GB" sz="2400" i="1">
                                  <a:latin typeface="Cambria Math" panose="02040503050406030204" pitchFamily="18" charset="0"/>
                                </a:rPr>
                                <m:t>𝑗</m:t>
                              </m:r>
                              <m:r>
                                <a:rPr lang="en-GB" sz="2400" i="1">
                                  <a:latin typeface="Cambria Math" panose="02040503050406030204" pitchFamily="18" charset="0"/>
                                </a:rPr>
                                <m:t>=</m:t>
                              </m:r>
                              <m:r>
                                <a:rPr lang="en-GB" sz="2400" i="1">
                                  <a:latin typeface="Cambria Math" panose="02040503050406030204" pitchFamily="18" charset="0"/>
                                </a:rPr>
                                <m:t>h𝑖𝑔h</m:t>
                              </m:r>
                              <m:r>
                                <a:rPr lang="en-GB" sz="2400" i="1">
                                  <a:latin typeface="Cambria Math" panose="02040503050406030204" pitchFamily="18" charset="0"/>
                                </a:rPr>
                                <m:t>, </m:t>
                              </m:r>
                              <m:r>
                                <a:rPr lang="en-GB" sz="2400" i="1">
                                  <a:latin typeface="Cambria Math" panose="02040503050406030204" pitchFamily="18" charset="0"/>
                                </a:rPr>
                                <m:t>𝑖𝑓</m:t>
                              </m:r>
                              <m:r>
                                <a:rPr lang="en-GB" sz="2400" i="1">
                                  <a:latin typeface="Cambria Math" panose="02040503050406030204" pitchFamily="18" charset="0"/>
                                </a:rPr>
                                <m:t> </m:t>
                              </m:r>
                              <m:sSub>
                                <m:sSubPr>
                                  <m:ctrlPr>
                                    <a:rPr lang="en-GB" sz="2400" i="1">
                                      <a:latin typeface="Cambria Math" panose="02040503050406030204" pitchFamily="18" charset="0"/>
                                    </a:rPr>
                                  </m:ctrlPr>
                                </m:sSubPr>
                                <m:e>
                                  <m:r>
                                    <a:rPr lang="en-GB" sz="2400" i="1">
                                      <a:latin typeface="Cambria Math" panose="02040503050406030204" pitchFamily="18" charset="0"/>
                                    </a:rPr>
                                    <m:t>𝑋</m:t>
                                  </m:r>
                                </m:e>
                                <m:sub>
                                  <m:r>
                                    <a:rPr lang="en-GB" sz="2400" i="1">
                                      <a:latin typeface="Cambria Math" panose="02040503050406030204" pitchFamily="18" charset="0"/>
                                    </a:rPr>
                                    <m:t>𝑡</m:t>
                                  </m:r>
                                </m:sub>
                              </m:sSub>
                              <m:r>
                                <a:rPr lang="en-GB" sz="2400" i="1">
                                  <a:latin typeface="Cambria Math" panose="02040503050406030204" pitchFamily="18" charset="0"/>
                                </a:rPr>
                                <m:t>&gt;</m:t>
                              </m:r>
                              <m:r>
                                <a:rPr lang="en-GB" sz="2400" i="1">
                                  <a:latin typeface="Cambria Math" panose="02040503050406030204" pitchFamily="18" charset="0"/>
                                </a:rPr>
                                <m:t>𝜇</m:t>
                              </m:r>
                              <m:r>
                                <m:rPr>
                                  <m:sty m:val="p"/>
                                </m:rPr>
                                <a:rPr lang="en-GB" sz="2400">
                                  <a:latin typeface="Cambria Math" panose="02040503050406030204" pitchFamily="18" charset="0"/>
                                </a:rPr>
                                <m:t>χ</m:t>
                              </m:r>
                            </m:e>
                            <m:e>
                              <m:r>
                                <a:rPr lang="en-GB" sz="2400" i="1">
                                  <a:latin typeface="Cambria Math" panose="02040503050406030204" pitchFamily="18" charset="0"/>
                                </a:rPr>
                                <m:t>𝑗</m:t>
                              </m:r>
                              <m:r>
                                <a:rPr lang="en-GB" sz="2400" i="1">
                                  <a:latin typeface="Cambria Math" panose="02040503050406030204" pitchFamily="18" charset="0"/>
                                </a:rPr>
                                <m:t>=</m:t>
                              </m:r>
                              <m:r>
                                <a:rPr lang="en-GB" sz="2400" i="1">
                                  <a:latin typeface="Cambria Math" panose="02040503050406030204" pitchFamily="18" charset="0"/>
                                </a:rPr>
                                <m:t>𝑙𝑜𝑤</m:t>
                              </m:r>
                              <m:r>
                                <a:rPr lang="en-GB" sz="2400" i="1">
                                  <a:latin typeface="Cambria Math" panose="02040503050406030204" pitchFamily="18" charset="0"/>
                                </a:rPr>
                                <m:t>, </m:t>
                              </m:r>
                              <m:r>
                                <a:rPr lang="en-GB" sz="2400" i="1">
                                  <a:latin typeface="Cambria Math" panose="02040503050406030204" pitchFamily="18" charset="0"/>
                                </a:rPr>
                                <m:t>𝑖𝑓</m:t>
                              </m:r>
                              <m:r>
                                <a:rPr lang="en-GB" sz="2400" i="1">
                                  <a:latin typeface="Cambria Math" panose="02040503050406030204" pitchFamily="18" charset="0"/>
                                </a:rPr>
                                <m:t> </m:t>
                              </m:r>
                              <m:sSub>
                                <m:sSubPr>
                                  <m:ctrlPr>
                                    <a:rPr lang="en-GB" sz="2400" i="1">
                                      <a:latin typeface="Cambria Math" panose="02040503050406030204" pitchFamily="18" charset="0"/>
                                    </a:rPr>
                                  </m:ctrlPr>
                                </m:sSubPr>
                                <m:e>
                                  <m:r>
                                    <a:rPr lang="en-GB" sz="2400" i="1">
                                      <a:latin typeface="Cambria Math" panose="02040503050406030204" pitchFamily="18" charset="0"/>
                                    </a:rPr>
                                    <m:t>𝑋</m:t>
                                  </m:r>
                                </m:e>
                                <m:sub>
                                  <m:r>
                                    <a:rPr lang="en-GB" sz="2400" i="1">
                                      <a:latin typeface="Cambria Math" panose="02040503050406030204" pitchFamily="18" charset="0"/>
                                    </a:rPr>
                                    <m:t>𝑡</m:t>
                                  </m:r>
                                </m:sub>
                              </m:sSub>
                              <m:r>
                                <a:rPr lang="en-GB" sz="2400" i="1">
                                  <a:latin typeface="Cambria Math" panose="02040503050406030204" pitchFamily="18" charset="0"/>
                                </a:rPr>
                                <m:t>≤</m:t>
                              </m:r>
                              <m:r>
                                <a:rPr lang="en-GB" sz="2400" i="1">
                                  <a:latin typeface="Cambria Math" panose="02040503050406030204" pitchFamily="18" charset="0"/>
                                </a:rPr>
                                <m:t>𝜇</m:t>
                              </m:r>
                              <m:r>
                                <m:rPr>
                                  <m:sty m:val="p"/>
                                </m:rPr>
                                <a:rPr lang="en-GB" sz="2400">
                                  <a:latin typeface="Cambria Math" panose="02040503050406030204" pitchFamily="18" charset="0"/>
                                </a:rPr>
                                <m:t>χ</m:t>
                              </m:r>
                            </m:e>
                          </m:eqArr>
                        </m:e>
                      </m:d>
                    </m:oMath>
                  </m:oMathPara>
                </a14:m>
                <a:endParaRPr lang="en-GB" sz="2400" dirty="0" smtClean="0">
                  <a:latin typeface="Arial Narrow" panose="020B0606020202030204" pitchFamily="34" charset="0"/>
                </a:endParaRPr>
              </a:p>
              <a:p>
                <a:pPr marL="0" indent="0">
                  <a:buNone/>
                </a:pPr>
                <a:r>
                  <a:rPr lang="en-GB" dirty="0" smtClean="0">
                    <a:latin typeface="Arial Narrow" panose="020B0606020202030204" pitchFamily="34" charset="0"/>
                  </a:rPr>
                  <a:t>where </a:t>
                </a:r>
                <a14:m>
                  <m:oMath xmlns:m="http://schemas.openxmlformats.org/officeDocument/2006/math">
                    <m:sSub>
                      <m:sSubPr>
                        <m:ctrlPr>
                          <a:rPr lang="en-GB" i="1">
                            <a:latin typeface="Cambria Math" panose="02040503050406030204" pitchFamily="18" charset="0"/>
                          </a:rPr>
                        </m:ctrlPr>
                      </m:sSubPr>
                      <m:e>
                        <m:r>
                          <a:rPr lang="en-GB" i="1">
                            <a:latin typeface="Cambria Math" panose="02040503050406030204" pitchFamily="18" charset="0"/>
                          </a:rPr>
                          <m:t>𝑦</m:t>
                        </m:r>
                      </m:e>
                      <m:sub>
                        <m:r>
                          <a:rPr lang="en-GB" i="1">
                            <a:latin typeface="Cambria Math" panose="02040503050406030204" pitchFamily="18" charset="0"/>
                          </a:rPr>
                          <m:t>𝑡</m:t>
                        </m:r>
                      </m:sub>
                    </m:sSub>
                  </m:oMath>
                </a14:m>
                <a:r>
                  <a:rPr lang="en-GB" dirty="0">
                    <a:latin typeface="Arial Narrow" panose="020B0606020202030204" pitchFamily="34" charset="0"/>
                  </a:rPr>
                  <a:t> is the vector of endogenous variables mentioned above and </a:t>
                </a:r>
                <a14:m>
                  <m:oMath xmlns:m="http://schemas.openxmlformats.org/officeDocument/2006/math">
                    <m:r>
                      <a:rPr lang="en-GB" i="1">
                        <a:latin typeface="Cambria Math" panose="02040503050406030204" pitchFamily="18" charset="0"/>
                      </a:rPr>
                      <m:t>𝜇</m:t>
                    </m:r>
                    <m:r>
                      <m:rPr>
                        <m:sty m:val="p"/>
                      </m:rPr>
                      <a:rPr lang="en-GB">
                        <a:latin typeface="Cambria Math" panose="02040503050406030204" pitchFamily="18" charset="0"/>
                      </a:rPr>
                      <m:t>χ</m:t>
                    </m:r>
                  </m:oMath>
                </a14:m>
                <a:r>
                  <a:rPr lang="en-GB" dirty="0">
                    <a:latin typeface="Arial Narrow" panose="020B0606020202030204" pitchFamily="34" charset="0"/>
                  </a:rPr>
                  <a:t> = 0.</a:t>
                </a:r>
              </a:p>
              <a:p>
                <a:pPr marL="0" indent="0" algn="ctr">
                  <a:buNone/>
                </a:pPr>
                <a:endParaRPr lang="en-GB" sz="2400" dirty="0" smtClean="0">
                  <a:latin typeface="Arial Narrow" panose="020B0606020202030204" pitchFamily="34" charset="0"/>
                </a:endParaRPr>
              </a:p>
              <a:p>
                <a:pPr algn="just"/>
                <a:r>
                  <a:rPr lang="en-GB" dirty="0">
                    <a:latin typeface="Arial Narrow" panose="020B0606020202030204" pitchFamily="34" charset="0"/>
                  </a:rPr>
                  <a:t>5 endogenous variables: GDP growth, inflation, credit-to-GDP gap, FCI and REPO rate, where real GDP and CPI enter the models in annualized log levels (i.e., we take logs and multiply by 4), while the other variables enter in </a:t>
                </a:r>
                <a:r>
                  <a:rPr lang="en-GB" dirty="0" smtClean="0">
                    <a:latin typeface="Arial Narrow" panose="020B0606020202030204" pitchFamily="34" charset="0"/>
                  </a:rPr>
                  <a:t>levels.</a:t>
                </a:r>
              </a:p>
              <a:p>
                <a:pPr marL="0" indent="0" algn="just">
                  <a:buNone/>
                </a:pPr>
                <a:endParaRPr lang="en-GB" sz="2400" dirty="0" smtClean="0">
                  <a:latin typeface="Arial Narrow" panose="020B0606020202030204" pitchFamily="34" charset="0"/>
                </a:endParaRPr>
              </a:p>
              <a:p>
                <a:pPr algn="just"/>
                <a:r>
                  <a:rPr lang="en-GB" dirty="0" smtClean="0">
                    <a:latin typeface="Arial Narrow" panose="020B0606020202030204" pitchFamily="34" charset="0"/>
                  </a:rPr>
                  <a:t>In line with Gilchrist and </a:t>
                </a:r>
                <a:r>
                  <a:rPr lang="en-GB" dirty="0" err="1" smtClean="0">
                    <a:latin typeface="Arial Narrow" panose="020B0606020202030204" pitchFamily="34" charset="0"/>
                  </a:rPr>
                  <a:t>Zakrajsek</a:t>
                </a:r>
                <a:r>
                  <a:rPr lang="en-GB" dirty="0" smtClean="0">
                    <a:latin typeface="Arial Narrow" panose="020B0606020202030204" pitchFamily="34" charset="0"/>
                  </a:rPr>
                  <a:t> (2012), shocks </a:t>
                </a:r>
                <a:r>
                  <a:rPr lang="en-GB" dirty="0">
                    <a:latin typeface="Arial Narrow" panose="020B0606020202030204" pitchFamily="34" charset="0"/>
                  </a:rPr>
                  <a:t>are identified through </a:t>
                </a:r>
                <a:r>
                  <a:rPr lang="en-GB" dirty="0">
                    <a:solidFill>
                      <a:srgbClr val="0070C0"/>
                    </a:solidFill>
                    <a:latin typeface="Arial Narrow" panose="020B0606020202030204" pitchFamily="34" charset="0"/>
                  </a:rPr>
                  <a:t>a </a:t>
                </a:r>
                <a:r>
                  <a:rPr lang="en-GB" dirty="0" err="1">
                    <a:solidFill>
                      <a:srgbClr val="0070C0"/>
                    </a:solidFill>
                    <a:latin typeface="Arial Narrow" panose="020B0606020202030204" pitchFamily="34" charset="0"/>
                  </a:rPr>
                  <a:t>Cholesky</a:t>
                </a:r>
                <a:r>
                  <a:rPr lang="en-GB" dirty="0">
                    <a:solidFill>
                      <a:srgbClr val="0070C0"/>
                    </a:solidFill>
                    <a:latin typeface="Arial Narrow" panose="020B0606020202030204" pitchFamily="34" charset="0"/>
                  </a:rPr>
                  <a:t> ordering</a:t>
                </a:r>
                <a:r>
                  <a:rPr lang="en-GB" dirty="0">
                    <a:latin typeface="Arial Narrow" panose="020B0606020202030204" pitchFamily="34" charset="0"/>
                  </a:rPr>
                  <a:t>, where monetary policy is assumed to be able to react </a:t>
                </a:r>
                <a:r>
                  <a:rPr lang="en-GB" dirty="0" smtClean="0">
                    <a:latin typeface="Arial Narrow" panose="020B0606020202030204" pitchFamily="34" charset="0"/>
                  </a:rPr>
                  <a:t>within </a:t>
                </a:r>
                <a:r>
                  <a:rPr lang="en-GB" dirty="0">
                    <a:latin typeface="Arial Narrow" panose="020B0606020202030204" pitchFamily="34" charset="0"/>
                  </a:rPr>
                  <a:t>the same </a:t>
                </a:r>
                <a:r>
                  <a:rPr lang="en-GB" dirty="0" smtClean="0">
                    <a:latin typeface="Arial Narrow" panose="020B0606020202030204" pitchFamily="34" charset="0"/>
                  </a:rPr>
                  <a:t>quarter. </a:t>
                </a:r>
                <a:endParaRPr lang="en-GB" dirty="0">
                  <a:latin typeface="Arial Narrow" panose="020B0606020202030204" pitchFamily="34" charset="0"/>
                </a:endParaRPr>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289932" y="970157"/>
                <a:ext cx="11641873" cy="5575610"/>
              </a:xfrm>
              <a:blipFill rotWithShape="0">
                <a:blip r:embed="rId2"/>
                <a:stretch>
                  <a:fillRect l="-1100" t="-2623" r="-1100" b="-2295"/>
                </a:stretch>
              </a:blipFill>
            </p:spPr>
            <p:txBody>
              <a:bodyPr/>
              <a:lstStyle/>
              <a:p>
                <a:r>
                  <a:rPr lang="en-GB">
                    <a:noFill/>
                  </a:rPr>
                  <a:t> </a:t>
                </a:r>
              </a:p>
            </p:txBody>
          </p:sp>
        </mc:Fallback>
      </mc:AlternateContent>
    </p:spTree>
    <p:extLst>
      <p:ext uri="{BB962C8B-B14F-4D97-AF65-F5344CB8AC3E}">
        <p14:creationId xmlns:p14="http://schemas.microsoft.com/office/powerpoint/2010/main" val="403463406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671938"/>
          </a:xfrm>
          <a:solidFill>
            <a:schemeClr val="accent5">
              <a:lumMod val="75000"/>
            </a:schemeClr>
          </a:solidFill>
        </p:spPr>
        <p:txBody>
          <a:bodyPr>
            <a:normAutofit/>
          </a:bodyPr>
          <a:lstStyle/>
          <a:p>
            <a:r>
              <a:rPr lang="en-GB" sz="2900" cap="all" dirty="0" smtClean="0">
                <a:solidFill>
                  <a:schemeClr val="bg1"/>
                </a:solidFill>
                <a:effectLst/>
                <a:latin typeface="Arial Narrow" panose="020B0606020202030204" pitchFamily="34" charset="0"/>
                <a:ea typeface="Calibri" panose="020F0502020204030204" pitchFamily="34" charset="0"/>
              </a:rPr>
              <a:t>      ESTIMATED RESULTS (1)</a:t>
            </a:r>
            <a:endParaRPr lang="en-GB" sz="2900" cap="all" dirty="0">
              <a:solidFill>
                <a:schemeClr val="bg1"/>
              </a:solidFill>
              <a:latin typeface="Arial Narrow" panose="020B0606020202030204" pitchFamily="34" charset="0"/>
            </a:endParaRPr>
          </a:p>
        </p:txBody>
      </p:sp>
      <p:sp>
        <p:nvSpPr>
          <p:cNvPr id="4" name="Text Box 21"/>
          <p:cNvSpPr txBox="1">
            <a:spLocks noGrp="1"/>
          </p:cNvSpPr>
          <p:nvPr>
            <p:ph idx="1"/>
          </p:nvPr>
        </p:nvSpPr>
        <p:spPr>
          <a:xfrm>
            <a:off x="290513" y="769434"/>
            <a:ext cx="11641137" cy="5876693"/>
          </a:xfrm>
          <a:prstGeom prst="rect">
            <a:avLst/>
          </a:prstGeom>
          <a:solidFill>
            <a:schemeClr val="lt1"/>
          </a:solidFill>
          <a:ln w="6350">
            <a:solidFill>
              <a:srgbClr val="00B0F0"/>
            </a:solidFill>
            <a:prstDash val="dash"/>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indent="0">
              <a:lnSpc>
                <a:spcPct val="115000"/>
              </a:lnSpc>
              <a:spcAft>
                <a:spcPts val="1000"/>
              </a:spcAft>
              <a:buNone/>
            </a:pPr>
            <a:r>
              <a:rPr lang="en-GB" sz="2000" dirty="0" smtClean="0">
                <a:solidFill>
                  <a:srgbClr val="00B0F0"/>
                </a:solidFill>
                <a:effectLst/>
                <a:latin typeface="Arial Narrow" panose="020B0606020202030204" pitchFamily="34" charset="0"/>
                <a:ea typeface="Calibri" panose="020F0502020204030204" pitchFamily="34" charset="0"/>
                <a:cs typeface="Times New Roman" panose="02020603050405020304" pitchFamily="18" charset="0"/>
              </a:rPr>
              <a:t>                                          </a:t>
            </a:r>
            <a:r>
              <a:rPr lang="sq-AL" sz="2000" dirty="0" smtClean="0">
                <a:solidFill>
                  <a:srgbClr val="00B0F0"/>
                </a:solidFill>
                <a:effectLst/>
                <a:latin typeface="Arial Narrow" panose="020B0606020202030204" pitchFamily="34" charset="0"/>
                <a:ea typeface="Calibri" panose="020F0502020204030204" pitchFamily="34" charset="0"/>
                <a:cs typeface="Times New Roman" panose="02020603050405020304" pitchFamily="18" charset="0"/>
              </a:rPr>
              <a:t>Figure </a:t>
            </a:r>
            <a:r>
              <a:rPr lang="en-GB" sz="2000" dirty="0">
                <a:solidFill>
                  <a:srgbClr val="00B0F0"/>
                </a:solidFill>
                <a:latin typeface="Arial Narrow" panose="020B0606020202030204" pitchFamily="34" charset="0"/>
                <a:ea typeface="Calibri" panose="020F0502020204030204" pitchFamily="34" charset="0"/>
                <a:cs typeface="Times New Roman" panose="02020603050405020304" pitchFamily="18" charset="0"/>
              </a:rPr>
              <a:t>3</a:t>
            </a:r>
            <a:r>
              <a:rPr lang="sq-AL" sz="2000" dirty="0" smtClean="0">
                <a:solidFill>
                  <a:srgbClr val="00B0F0"/>
                </a:solidFill>
                <a:effectLst/>
                <a:latin typeface="Arial Narrow" panose="020B0606020202030204" pitchFamily="34" charset="0"/>
                <a:ea typeface="Calibri" panose="020F0502020204030204" pitchFamily="34" charset="0"/>
                <a:cs typeface="Times New Roman" panose="02020603050405020304" pitchFamily="18" charset="0"/>
              </a:rPr>
              <a:t>. </a:t>
            </a:r>
            <a:r>
              <a:rPr lang="sq-AL" sz="2000" dirty="0">
                <a:effectLst/>
                <a:latin typeface="Arial Narrow" panose="020B0606020202030204" pitchFamily="34" charset="0"/>
                <a:ea typeface="Calibri" panose="020F0502020204030204" pitchFamily="34" charset="0"/>
                <a:cs typeface="Times New Roman" panose="02020603050405020304" pitchFamily="18" charset="0"/>
              </a:rPr>
              <a:t>Impulse responses to a shock to FCI. </a:t>
            </a:r>
            <a:endParaRPr lang="en-GB" sz="2000" dirty="0" smtClean="0">
              <a:effectLst/>
              <a:latin typeface="Arial Narrow" panose="020B0606020202030204" pitchFamily="34" charset="0"/>
              <a:ea typeface="Calibri" panose="020F0502020204030204" pitchFamily="34" charset="0"/>
              <a:cs typeface="Times New Roman" panose="02020603050405020304" pitchFamily="18" charset="0"/>
            </a:endParaRPr>
          </a:p>
          <a:p>
            <a:pPr marL="0" indent="0">
              <a:lnSpc>
                <a:spcPct val="115000"/>
              </a:lnSpc>
              <a:spcAft>
                <a:spcPts val="1000"/>
              </a:spcAft>
              <a:buNone/>
            </a:pPr>
            <a:endParaRPr lang="en-GB" sz="1100" dirty="0">
              <a:effectLst/>
              <a:ea typeface="Calibri" panose="020F0502020204030204" pitchFamily="34" charset="0"/>
              <a:cs typeface="Times New Roman" panose="02020603050405020304" pitchFamily="18" charset="0"/>
            </a:endParaRPr>
          </a:p>
        </p:txBody>
      </p:sp>
      <p:pic>
        <p:nvPicPr>
          <p:cNvPr id="5" name="Picture 4"/>
          <p:cNvPicPr/>
          <p:nvPr/>
        </p:nvPicPr>
        <p:blipFill rotWithShape="1">
          <a:blip r:embed="rId2" cstate="print">
            <a:extLst>
              <a:ext uri="{28A0092B-C50C-407E-A947-70E740481C1C}">
                <a14:useLocalDpi xmlns:a14="http://schemas.microsoft.com/office/drawing/2010/main" val="0"/>
              </a:ext>
            </a:extLst>
          </a:blip>
          <a:srcRect l="9102" t="3376" r="8021" b="2316"/>
          <a:stretch/>
        </p:blipFill>
        <p:spPr bwMode="auto">
          <a:xfrm>
            <a:off x="2590164" y="1214437"/>
            <a:ext cx="7635503" cy="534248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5454236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671938"/>
          </a:xfrm>
          <a:solidFill>
            <a:schemeClr val="accent5">
              <a:lumMod val="75000"/>
            </a:schemeClr>
          </a:solidFill>
        </p:spPr>
        <p:txBody>
          <a:bodyPr>
            <a:normAutofit/>
          </a:bodyPr>
          <a:lstStyle/>
          <a:p>
            <a:r>
              <a:rPr lang="en-GB" sz="2900" cap="all" dirty="0" smtClean="0">
                <a:solidFill>
                  <a:schemeClr val="bg1"/>
                </a:solidFill>
                <a:effectLst/>
                <a:latin typeface="Arial Narrow" panose="020B0606020202030204" pitchFamily="34" charset="0"/>
                <a:ea typeface="Calibri" panose="020F0502020204030204" pitchFamily="34" charset="0"/>
              </a:rPr>
              <a:t>      ESTIMATED RESULTS (2)</a:t>
            </a:r>
            <a:endParaRPr lang="en-GB" sz="2900" cap="all" dirty="0">
              <a:solidFill>
                <a:schemeClr val="bg1"/>
              </a:solidFill>
              <a:latin typeface="Arial Narrow" panose="020B0606020202030204" pitchFamily="34" charset="0"/>
            </a:endParaRPr>
          </a:p>
        </p:txBody>
      </p:sp>
      <p:sp>
        <p:nvSpPr>
          <p:cNvPr id="6" name="Text Box 9"/>
          <p:cNvSpPr txBox="1">
            <a:spLocks noGrp="1"/>
          </p:cNvSpPr>
          <p:nvPr>
            <p:ph idx="1"/>
          </p:nvPr>
        </p:nvSpPr>
        <p:spPr>
          <a:xfrm>
            <a:off x="838200" y="781050"/>
            <a:ext cx="10515600" cy="5931984"/>
          </a:xfrm>
          <a:prstGeom prst="rect">
            <a:avLst/>
          </a:prstGeom>
          <a:solidFill>
            <a:schemeClr val="lt1"/>
          </a:solidFill>
          <a:ln w="6350">
            <a:solidFill>
              <a:srgbClr val="00B0F0"/>
            </a:solidFill>
            <a:prstDash val="dash"/>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indent="0">
              <a:lnSpc>
                <a:spcPct val="115000"/>
              </a:lnSpc>
              <a:spcAft>
                <a:spcPts val="1000"/>
              </a:spcAft>
              <a:buNone/>
            </a:pPr>
            <a:r>
              <a:rPr lang="en-GB" sz="1200" dirty="0" smtClean="0">
                <a:solidFill>
                  <a:srgbClr val="00B0F0"/>
                </a:solidFill>
                <a:effectLst/>
                <a:latin typeface="Times New Roman" panose="02020603050405020304" pitchFamily="18" charset="0"/>
                <a:ea typeface="Calibri" panose="020F0502020204030204" pitchFamily="34" charset="0"/>
                <a:cs typeface="Times New Roman" panose="02020603050405020304" pitchFamily="18" charset="0"/>
              </a:rPr>
              <a:t>                                                   </a:t>
            </a:r>
            <a:r>
              <a:rPr lang="sq-AL" sz="2000" dirty="0" smtClean="0">
                <a:solidFill>
                  <a:srgbClr val="00B0F0"/>
                </a:solidFill>
                <a:effectLst/>
                <a:latin typeface="Arial Narrow" panose="020B0606020202030204" pitchFamily="34" charset="0"/>
                <a:ea typeface="Calibri" panose="020F0502020204030204" pitchFamily="34" charset="0"/>
                <a:cs typeface="Times New Roman" panose="02020603050405020304" pitchFamily="18" charset="0"/>
              </a:rPr>
              <a:t>Figure </a:t>
            </a:r>
            <a:r>
              <a:rPr lang="en-GB" sz="2000" dirty="0">
                <a:solidFill>
                  <a:srgbClr val="00B0F0"/>
                </a:solidFill>
                <a:latin typeface="Arial Narrow" panose="020B0606020202030204" pitchFamily="34" charset="0"/>
                <a:ea typeface="Calibri" panose="020F0502020204030204" pitchFamily="34" charset="0"/>
                <a:cs typeface="Times New Roman" panose="02020603050405020304" pitchFamily="18" charset="0"/>
              </a:rPr>
              <a:t>4</a:t>
            </a:r>
            <a:r>
              <a:rPr lang="sq-AL" sz="2000" dirty="0" smtClean="0">
                <a:solidFill>
                  <a:srgbClr val="00B0F0"/>
                </a:solidFill>
                <a:effectLst/>
                <a:latin typeface="Arial Narrow" panose="020B0606020202030204" pitchFamily="34" charset="0"/>
                <a:ea typeface="Calibri" panose="020F0502020204030204" pitchFamily="34" charset="0"/>
                <a:cs typeface="Times New Roman" panose="02020603050405020304" pitchFamily="18" charset="0"/>
              </a:rPr>
              <a:t>. </a:t>
            </a:r>
            <a:r>
              <a:rPr lang="sq-AL" sz="2000" dirty="0">
                <a:effectLst/>
                <a:latin typeface="Arial Narrow" panose="020B0606020202030204" pitchFamily="34" charset="0"/>
                <a:ea typeface="Calibri" panose="020F0502020204030204" pitchFamily="34" charset="0"/>
                <a:cs typeface="Times New Roman" panose="02020603050405020304" pitchFamily="18" charset="0"/>
              </a:rPr>
              <a:t>Impulse responses to a shock to monetary policy rate (REPO). </a:t>
            </a:r>
            <a:endParaRPr lang="en-GB" sz="2000" dirty="0" smtClean="0">
              <a:effectLst/>
              <a:latin typeface="Arial Narrow" panose="020B0606020202030204" pitchFamily="34" charset="0"/>
              <a:ea typeface="Calibri" panose="020F0502020204030204" pitchFamily="34" charset="0"/>
              <a:cs typeface="Times New Roman" panose="02020603050405020304" pitchFamily="18" charset="0"/>
            </a:endParaRPr>
          </a:p>
          <a:p>
            <a:pPr>
              <a:lnSpc>
                <a:spcPct val="115000"/>
              </a:lnSpc>
              <a:spcAft>
                <a:spcPts val="1000"/>
              </a:spcAft>
            </a:pPr>
            <a:endParaRPr lang="en-GB" sz="1100" dirty="0">
              <a:effectLst/>
              <a:ea typeface="Calibri" panose="020F0502020204030204" pitchFamily="34" charset="0"/>
              <a:cs typeface="Times New Roman" panose="02020603050405020304" pitchFamily="18" charset="0"/>
            </a:endParaRPr>
          </a:p>
        </p:txBody>
      </p:sp>
      <p:pic>
        <p:nvPicPr>
          <p:cNvPr id="7" name="Picture 6"/>
          <p:cNvPicPr/>
          <p:nvPr/>
        </p:nvPicPr>
        <p:blipFill rotWithShape="1">
          <a:blip r:embed="rId2" cstate="print">
            <a:extLst>
              <a:ext uri="{28A0092B-C50C-407E-A947-70E740481C1C}">
                <a14:useLocalDpi xmlns:a14="http://schemas.microsoft.com/office/drawing/2010/main" val="0"/>
              </a:ext>
            </a:extLst>
          </a:blip>
          <a:srcRect l="10843" t="3135" r="8570" b="4984"/>
          <a:stretch/>
        </p:blipFill>
        <p:spPr bwMode="auto">
          <a:xfrm>
            <a:off x="2672714" y="1295717"/>
            <a:ext cx="7430291" cy="5305805"/>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98856346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591015"/>
          </a:xfrm>
          <a:solidFill>
            <a:schemeClr val="accent5">
              <a:lumMod val="75000"/>
            </a:schemeClr>
          </a:solidFill>
        </p:spPr>
        <p:txBody>
          <a:bodyPr>
            <a:normAutofit/>
          </a:bodyPr>
          <a:lstStyle/>
          <a:p>
            <a:r>
              <a:rPr lang="en-GB" sz="2900" cap="all" dirty="0" smtClean="0">
                <a:solidFill>
                  <a:schemeClr val="bg1"/>
                </a:solidFill>
                <a:effectLst/>
                <a:latin typeface="Arial Narrow" panose="020B0606020202030204" pitchFamily="34" charset="0"/>
                <a:ea typeface="Calibri" panose="020F0502020204030204" pitchFamily="34" charset="0"/>
              </a:rPr>
              <a:t>      ESTIMATED RESULTS - summary</a:t>
            </a:r>
            <a:endParaRPr lang="en-GB" sz="2900" cap="all" dirty="0">
              <a:solidFill>
                <a:schemeClr val="bg1"/>
              </a:solidFill>
              <a:latin typeface="Arial Narrow" panose="020B0606020202030204" pitchFamily="34" charset="0"/>
            </a:endParaRP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1883978821"/>
              </p:ext>
            </p:extLst>
          </p:nvPr>
        </p:nvGraphicFramePr>
        <p:xfrm>
          <a:off x="275063" y="740998"/>
          <a:ext cx="11641873" cy="5986572"/>
        </p:xfrm>
        <a:graphic>
          <a:graphicData uri="http://schemas.openxmlformats.org/drawingml/2006/table">
            <a:tbl>
              <a:tblPr firstRow="1" bandRow="1">
                <a:tableStyleId>{5C22544A-7EE6-4342-B048-85BDC9FD1C3A}</a:tableStyleId>
              </a:tblPr>
              <a:tblGrid>
                <a:gridCol w="2943923"/>
                <a:gridCol w="4507881"/>
                <a:gridCol w="4190069"/>
              </a:tblGrid>
              <a:tr h="1396226">
                <a:tc>
                  <a:txBody>
                    <a:bodyPr/>
                    <a:lstStyle/>
                    <a:p>
                      <a:endParaRPr lang="en-GB" sz="2000" dirty="0">
                        <a:solidFill>
                          <a:schemeClr val="bg1"/>
                        </a:solidFill>
                        <a:latin typeface="Arial Narrow" panose="020B0606020202030204" pitchFamily="34" charset="0"/>
                      </a:endParaRPr>
                    </a:p>
                  </a:txBody>
                  <a:tcPr/>
                </a:tc>
                <a:tc>
                  <a:txBody>
                    <a:bodyPr/>
                    <a:lstStyle/>
                    <a:p>
                      <a:r>
                        <a:rPr lang="en-GB" sz="2000" dirty="0" smtClean="0">
                          <a:solidFill>
                            <a:schemeClr val="bg1"/>
                          </a:solidFill>
                          <a:latin typeface="Arial Narrow" panose="020B0606020202030204" pitchFamily="34" charset="0"/>
                        </a:rPr>
                        <a:t> </a:t>
                      </a:r>
                      <a:r>
                        <a:rPr lang="en-GB" sz="2400" u="sng" dirty="0" smtClean="0">
                          <a:solidFill>
                            <a:schemeClr val="bg1"/>
                          </a:solidFill>
                          <a:latin typeface="Arial Narrow" panose="020B0606020202030204" pitchFamily="34" charset="0"/>
                        </a:rPr>
                        <a:t>A positive shock to FCI </a:t>
                      </a:r>
                    </a:p>
                    <a:p>
                      <a:r>
                        <a:rPr lang="en-GB" sz="2000" dirty="0" smtClean="0">
                          <a:latin typeface="Arial Narrow" panose="020B0606020202030204" pitchFamily="34" charset="0"/>
                        </a:rPr>
                        <a:t>(i.e. an improvement of financial conditions</a:t>
                      </a:r>
                      <a:r>
                        <a:rPr lang="en-GB" sz="2000" dirty="0" smtClean="0">
                          <a:solidFill>
                            <a:schemeClr val="bg1"/>
                          </a:solidFill>
                          <a:latin typeface="Arial Narrow" panose="020B0606020202030204" pitchFamily="34" charset="0"/>
                        </a:rPr>
                        <a:t>):</a:t>
                      </a:r>
                      <a:endParaRPr lang="en-GB" sz="2000" dirty="0">
                        <a:solidFill>
                          <a:schemeClr val="bg1"/>
                        </a:solidFill>
                        <a:latin typeface="Arial Narrow" panose="020B060602020203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u="sng" dirty="0" smtClean="0">
                          <a:solidFill>
                            <a:schemeClr val="bg1"/>
                          </a:solidFill>
                          <a:latin typeface="Arial Narrow" panose="020B0606020202030204" pitchFamily="34" charset="0"/>
                        </a:rPr>
                        <a:t>A positive monetary policy shock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000" u="none" dirty="0" smtClean="0">
                          <a:solidFill>
                            <a:schemeClr val="bg1"/>
                          </a:solidFill>
                          <a:latin typeface="Arial Narrow" panose="020B0606020202030204" pitchFamily="34" charset="0"/>
                        </a:rPr>
                        <a:t>(i.e. monetary tightening):</a:t>
                      </a:r>
                    </a:p>
                    <a:p>
                      <a:endParaRPr lang="en-GB" sz="2000" dirty="0">
                        <a:latin typeface="Arial Narrow" panose="020B0606020202030204" pitchFamily="34" charset="0"/>
                      </a:endParaRPr>
                    </a:p>
                  </a:txBody>
                  <a:tcPr/>
                </a:tc>
              </a:tr>
              <a:tr h="593655">
                <a:tc rowSpan="3">
                  <a:txBody>
                    <a:bodyPr/>
                    <a:lstStyle/>
                    <a:p>
                      <a:pPr algn="ctr"/>
                      <a:r>
                        <a:rPr lang="en-GB" sz="2000" dirty="0" smtClean="0">
                          <a:latin typeface="Arial Narrow" panose="020B0606020202030204" pitchFamily="34" charset="0"/>
                        </a:rPr>
                        <a:t>Negative credit-to-GDP gap</a:t>
                      </a:r>
                      <a:endParaRPr lang="en-GB" sz="2000" dirty="0">
                        <a:latin typeface="Arial Narrow" panose="020B0606020202030204" pitchFamily="34" charset="0"/>
                      </a:endParaRPr>
                    </a:p>
                  </a:txBody>
                  <a:tcPr anchor="ctr">
                    <a:solidFill>
                      <a:srgbClr val="E5EBF7"/>
                    </a:solidFill>
                  </a:tcPr>
                </a:tc>
                <a:tc>
                  <a:txBody>
                    <a:bodyPr/>
                    <a:lstStyle/>
                    <a:p>
                      <a:r>
                        <a:rPr lang="en-GB" sz="2000" dirty="0" smtClean="0">
                          <a:latin typeface="Arial Narrow" panose="020B0606020202030204" pitchFamily="34" charset="0"/>
                        </a:rPr>
                        <a:t>A rise in real GDP and prices </a:t>
                      </a:r>
                      <a:endParaRPr lang="en-GB" sz="2000" dirty="0">
                        <a:latin typeface="Arial Narrow" panose="020B0606020202030204" pitchFamily="34" charset="0"/>
                      </a:endParaRPr>
                    </a:p>
                  </a:txBody>
                  <a:tcPr>
                    <a:solidFill>
                      <a:schemeClr val="bg1"/>
                    </a:solidFill>
                  </a:tcPr>
                </a:tc>
                <a:tc>
                  <a:txBody>
                    <a:bodyPr/>
                    <a:lstStyle/>
                    <a:p>
                      <a:r>
                        <a:rPr lang="en-GB" sz="2000" dirty="0" smtClean="0">
                          <a:latin typeface="Arial Narrow" panose="020B0606020202030204" pitchFamily="34" charset="0"/>
                        </a:rPr>
                        <a:t>Economic output and prices decline </a:t>
                      </a:r>
                      <a:endParaRPr lang="en-GB" sz="2000" dirty="0">
                        <a:latin typeface="Arial Narrow" panose="020B0606020202030204" pitchFamily="34" charset="0"/>
                      </a:endParaRPr>
                    </a:p>
                  </a:txBody>
                  <a:tcPr>
                    <a:solidFill>
                      <a:schemeClr val="bg1"/>
                    </a:solidFill>
                  </a:tcPr>
                </a:tc>
              </a:tr>
              <a:tr h="593655">
                <a:tc vMerge="1">
                  <a:txBody>
                    <a:bodyPr/>
                    <a:lstStyle/>
                    <a:p>
                      <a:endParaRPr lang="en-GB" dirty="0"/>
                    </a:p>
                  </a:txBody>
                  <a:tcPr/>
                </a:tc>
                <a:tc>
                  <a:txBody>
                    <a:bodyPr/>
                    <a:lstStyle/>
                    <a:p>
                      <a:r>
                        <a:rPr lang="en-GB" sz="2000" dirty="0" smtClean="0">
                          <a:latin typeface="Arial Narrow" panose="020B0606020202030204" pitchFamily="34" charset="0"/>
                        </a:rPr>
                        <a:t>A moderate increase in the credit-to-GDP</a:t>
                      </a:r>
                      <a:endParaRPr lang="en-GB" sz="2000" dirty="0">
                        <a:latin typeface="Arial Narrow" panose="020B0606020202030204" pitchFamily="34" charset="0"/>
                      </a:endParaRPr>
                    </a:p>
                  </a:txBody>
                  <a:tcPr>
                    <a:solidFill>
                      <a:schemeClr val="bg1"/>
                    </a:solidFill>
                  </a:tcPr>
                </a:tc>
                <a:tc>
                  <a:txBody>
                    <a:bodyPr/>
                    <a:lstStyle/>
                    <a:p>
                      <a:r>
                        <a:rPr lang="en-GB" sz="2000" dirty="0" smtClean="0">
                          <a:latin typeface="Arial Narrow" panose="020B0606020202030204" pitchFamily="34" charset="0"/>
                        </a:rPr>
                        <a:t>FCI tightens after a monetary contraction</a:t>
                      </a:r>
                      <a:endParaRPr lang="en-GB" sz="2000" dirty="0">
                        <a:latin typeface="Arial Narrow" panose="020B0606020202030204" pitchFamily="34" charset="0"/>
                      </a:endParaRPr>
                    </a:p>
                  </a:txBody>
                  <a:tcPr>
                    <a:solidFill>
                      <a:schemeClr val="bg1"/>
                    </a:solidFill>
                  </a:tcPr>
                </a:tc>
              </a:tr>
              <a:tr h="964417">
                <a:tc vMerge="1">
                  <a:txBody>
                    <a:bodyPr/>
                    <a:lstStyle/>
                    <a:p>
                      <a:endParaRPr lang="en-GB"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smtClean="0">
                          <a:latin typeface="Arial Narrow" panose="020B0606020202030204" pitchFamily="34" charset="0"/>
                        </a:rPr>
                        <a:t>No intertemporal trade-off of the economic output</a:t>
                      </a:r>
                    </a:p>
                    <a:p>
                      <a:endParaRPr lang="en-GB" sz="2000" dirty="0">
                        <a:latin typeface="Arial Narrow" panose="020B0606020202030204" pitchFamily="34" charset="0"/>
                      </a:endParaRPr>
                    </a:p>
                  </a:txBody>
                  <a:tcPr>
                    <a:solidFill>
                      <a:schemeClr val="bg1"/>
                    </a:solidFill>
                  </a:tcPr>
                </a:tc>
                <a:tc>
                  <a:txBody>
                    <a:bodyPr/>
                    <a:lstStyle/>
                    <a:p>
                      <a:r>
                        <a:rPr lang="en-GB" sz="2000" dirty="0" smtClean="0">
                          <a:latin typeface="Arial Narrow" panose="020B0606020202030204" pitchFamily="34" charset="0"/>
                        </a:rPr>
                        <a:t>Amplifying</a:t>
                      </a:r>
                      <a:r>
                        <a:rPr lang="en-GB" sz="2000" baseline="0" dirty="0" smtClean="0">
                          <a:latin typeface="Arial Narrow" panose="020B0606020202030204" pitchFamily="34" charset="0"/>
                        </a:rPr>
                        <a:t> the monetary contraction</a:t>
                      </a:r>
                      <a:endParaRPr lang="en-GB" sz="2000" dirty="0">
                        <a:latin typeface="Arial Narrow" panose="020B0606020202030204" pitchFamily="34" charset="0"/>
                      </a:endParaRPr>
                    </a:p>
                  </a:txBody>
                  <a:tcPr>
                    <a:solidFill>
                      <a:schemeClr val="bg1"/>
                    </a:solidFill>
                  </a:tcPr>
                </a:tc>
              </a:tr>
              <a:tr h="672170">
                <a:tc row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dirty="0" smtClean="0">
                          <a:latin typeface="Arial Narrow" panose="020B0606020202030204" pitchFamily="34" charset="0"/>
                        </a:rPr>
                        <a:t>Positiv</a:t>
                      </a:r>
                      <a:r>
                        <a:rPr lang="en-GB" sz="2000" kern="1200" dirty="0" smtClean="0">
                          <a:solidFill>
                            <a:schemeClr val="dk1"/>
                          </a:solidFill>
                          <a:latin typeface="Arial Narrow" panose="020B0606020202030204" pitchFamily="34" charset="0"/>
                          <a:ea typeface="+mn-ea"/>
                          <a:cs typeface="+mn-cs"/>
                        </a:rPr>
                        <a:t>e credit-to-GDP gap</a:t>
                      </a:r>
                      <a:endParaRPr lang="en-GB" sz="2000" kern="1200" dirty="0">
                        <a:solidFill>
                          <a:schemeClr val="dk1"/>
                        </a:solidFill>
                        <a:latin typeface="Arial Narrow" panose="020B0606020202030204" pitchFamily="34" charset="0"/>
                        <a:ea typeface="+mn-ea"/>
                        <a:cs typeface="+mn-cs"/>
                      </a:endParaRPr>
                    </a:p>
                  </a:txBody>
                  <a:tcPr anchor="ctr">
                    <a:solidFill>
                      <a:srgbClr val="E5EBF7"/>
                    </a:solidFill>
                  </a:tcPr>
                </a:tc>
                <a:tc>
                  <a:txBody>
                    <a:bodyPr/>
                    <a:lstStyle/>
                    <a:p>
                      <a:r>
                        <a:rPr lang="en-GB" sz="2000" dirty="0" smtClean="0">
                          <a:latin typeface="Arial Narrow" panose="020B0606020202030204" pitchFamily="34" charset="0"/>
                        </a:rPr>
                        <a:t>A decline in GDP</a:t>
                      </a:r>
                      <a:r>
                        <a:rPr lang="en-GB" sz="2000" baseline="0" dirty="0" smtClean="0">
                          <a:latin typeface="Arial Narrow" panose="020B0606020202030204" pitchFamily="34" charset="0"/>
                        </a:rPr>
                        <a:t> &amp;</a:t>
                      </a:r>
                      <a:r>
                        <a:rPr lang="en-GB" sz="2000" dirty="0" smtClean="0">
                          <a:latin typeface="Arial Narrow" panose="020B0606020202030204" pitchFamily="34" charset="0"/>
                        </a:rPr>
                        <a:t> prices </a:t>
                      </a:r>
                      <a:endParaRPr lang="en-GB" sz="2000" dirty="0">
                        <a:latin typeface="Arial Narrow" panose="020B0606020202030204" pitchFamily="34" charset="0"/>
                      </a:endParaRPr>
                    </a:p>
                  </a:txBody>
                  <a:tcPr>
                    <a:solidFill>
                      <a:schemeClr val="bg1"/>
                    </a:solidFill>
                  </a:tcPr>
                </a:tc>
                <a:tc>
                  <a:txBody>
                    <a:bodyPr/>
                    <a:lstStyle/>
                    <a:p>
                      <a:r>
                        <a:rPr lang="en-GB" sz="2000" dirty="0" smtClean="0">
                          <a:latin typeface="Arial Narrow" panose="020B0606020202030204" pitchFamily="34" charset="0"/>
                        </a:rPr>
                        <a:t>GDP and prices react insignificantly</a:t>
                      </a:r>
                      <a:r>
                        <a:rPr lang="en-GB" sz="2000" baseline="0" dirty="0" smtClean="0">
                          <a:latin typeface="Arial Narrow" panose="020B0606020202030204" pitchFamily="34" charset="0"/>
                        </a:rPr>
                        <a:t> =&gt; </a:t>
                      </a:r>
                      <a:r>
                        <a:rPr lang="en-GB" sz="2000" dirty="0" smtClean="0">
                          <a:latin typeface="Arial Narrow" panose="020B0606020202030204" pitchFamily="34" charset="0"/>
                        </a:rPr>
                        <a:t>monetary policy is ineffective</a:t>
                      </a:r>
                      <a:endParaRPr lang="en-GB" sz="2000" dirty="0">
                        <a:latin typeface="Arial Narrow" panose="020B0606020202030204" pitchFamily="34" charset="0"/>
                      </a:endParaRPr>
                    </a:p>
                  </a:txBody>
                  <a:tcPr>
                    <a:solidFill>
                      <a:schemeClr val="bg1"/>
                    </a:solidFill>
                  </a:tcPr>
                </a:tc>
              </a:tr>
              <a:tr h="1102501">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txBody>
                  <a:tcPr/>
                </a:tc>
                <a:tc>
                  <a:txBody>
                    <a:bodyPr/>
                    <a:lstStyle/>
                    <a:p>
                      <a:r>
                        <a:rPr lang="en-GB" sz="2000" dirty="0" smtClean="0">
                          <a:latin typeface="Arial Narrow" panose="020B0606020202030204" pitchFamily="34" charset="0"/>
                        </a:rPr>
                        <a:t>Credit-to-GDP gap increases more than in a negative credit gap environment</a:t>
                      </a:r>
                      <a:endParaRPr lang="en-GB" sz="2000" dirty="0">
                        <a:latin typeface="Arial Narrow" panose="020B0606020202030204" pitchFamily="34" charset="0"/>
                      </a:endParaRPr>
                    </a:p>
                  </a:txBody>
                  <a:tcPr>
                    <a:solidFill>
                      <a:schemeClr val="bg1"/>
                    </a:solidFill>
                  </a:tcPr>
                </a:tc>
                <a:tc>
                  <a:txBody>
                    <a:bodyPr/>
                    <a:lstStyle/>
                    <a:p>
                      <a:endParaRPr lang="en-GB" sz="2000" kern="1200" dirty="0" smtClean="0">
                        <a:solidFill>
                          <a:schemeClr val="dk1"/>
                        </a:solidFill>
                        <a:effectLst/>
                        <a:latin typeface="Arial Narrow" panose="020B0606020202030204" pitchFamily="34" charset="0"/>
                        <a:ea typeface="+mn-ea"/>
                        <a:cs typeface="+mn-cs"/>
                      </a:endParaRPr>
                    </a:p>
                    <a:p>
                      <a:r>
                        <a:rPr lang="en-GB" sz="2000" kern="1200" dirty="0" smtClean="0">
                          <a:solidFill>
                            <a:schemeClr val="dk1"/>
                          </a:solidFill>
                          <a:effectLst/>
                          <a:latin typeface="Arial Narrow" panose="020B0606020202030204" pitchFamily="34" charset="0"/>
                          <a:ea typeface="+mn-ea"/>
                          <a:cs typeface="+mn-cs"/>
                        </a:rPr>
                        <a:t>FCI loosens slightly</a:t>
                      </a:r>
                      <a:endParaRPr lang="en-GB" sz="2000" dirty="0">
                        <a:latin typeface="Arial Narrow" panose="020B0606020202030204" pitchFamily="34" charset="0"/>
                      </a:endParaRPr>
                    </a:p>
                  </a:txBody>
                  <a:tcPr>
                    <a:solidFill>
                      <a:schemeClr val="bg1"/>
                    </a:solidFill>
                  </a:tcPr>
                </a:tc>
              </a:tr>
              <a:tr h="593655">
                <a:tc vMerge="1">
                  <a:txBody>
                    <a:bodyPr/>
                    <a:lstStyle/>
                    <a:p>
                      <a:endParaRPr lang="en-GB" dirty="0"/>
                    </a:p>
                  </a:txBody>
                  <a:tcPr/>
                </a:tc>
                <a:tc>
                  <a:txBody>
                    <a:bodyPr/>
                    <a:lstStyle/>
                    <a:p>
                      <a:r>
                        <a:rPr lang="en-GB" sz="2000" dirty="0" smtClean="0">
                          <a:latin typeface="Arial Narrow" panose="020B0606020202030204" pitchFamily="34" charset="0"/>
                        </a:rPr>
                        <a:t>Intertemporal trade-off of the economic output</a:t>
                      </a:r>
                      <a:endParaRPr lang="en-GB" sz="2000" dirty="0">
                        <a:latin typeface="Arial Narrow" panose="020B0606020202030204" pitchFamily="34" charset="0"/>
                      </a:endParaRPr>
                    </a:p>
                  </a:txBody>
                  <a:tcPr>
                    <a:solidFill>
                      <a:schemeClr val="bg1"/>
                    </a:solidFill>
                  </a:tcPr>
                </a:tc>
                <a:tc>
                  <a:txBody>
                    <a:bodyPr/>
                    <a:lstStyle/>
                    <a:p>
                      <a:r>
                        <a:rPr lang="en-GB" sz="2000" kern="1200" dirty="0" smtClean="0">
                          <a:solidFill>
                            <a:schemeClr val="dk1"/>
                          </a:solidFill>
                          <a:effectLst/>
                          <a:latin typeface="Arial Narrow" panose="020B0606020202030204" pitchFamily="34" charset="0"/>
                          <a:ea typeface="+mn-ea"/>
                          <a:cs typeface="+mn-cs"/>
                        </a:rPr>
                        <a:t>Counteracting to the monetary contraction </a:t>
                      </a:r>
                      <a:endParaRPr lang="en-GB" sz="2000" dirty="0">
                        <a:latin typeface="Arial Narrow" panose="020B0606020202030204" pitchFamily="34" charset="0"/>
                      </a:endParaRPr>
                    </a:p>
                  </a:txBody>
                  <a:tcPr>
                    <a:solidFill>
                      <a:schemeClr val="bg1"/>
                    </a:solidFill>
                  </a:tcPr>
                </a:tc>
              </a:tr>
            </a:tbl>
          </a:graphicData>
        </a:graphic>
      </p:graphicFrame>
    </p:spTree>
    <p:extLst>
      <p:ext uri="{BB962C8B-B14F-4D97-AF65-F5344CB8AC3E}">
        <p14:creationId xmlns:p14="http://schemas.microsoft.com/office/powerpoint/2010/main" val="121198911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671938"/>
          </a:xfrm>
          <a:solidFill>
            <a:schemeClr val="accent5">
              <a:lumMod val="75000"/>
            </a:schemeClr>
          </a:solidFill>
        </p:spPr>
        <p:txBody>
          <a:bodyPr>
            <a:normAutofit/>
          </a:bodyPr>
          <a:lstStyle/>
          <a:p>
            <a:r>
              <a:rPr lang="en-GB" sz="2900" cap="all" dirty="0" smtClean="0">
                <a:solidFill>
                  <a:schemeClr val="bg1"/>
                </a:solidFill>
                <a:effectLst/>
                <a:latin typeface="Arial Narrow" panose="020B0606020202030204" pitchFamily="34" charset="0"/>
                <a:ea typeface="Calibri" panose="020F0502020204030204" pitchFamily="34" charset="0"/>
              </a:rPr>
              <a:t>      FINAL REMARKS</a:t>
            </a:r>
            <a:endParaRPr lang="en-GB" sz="2900" cap="all" dirty="0">
              <a:solidFill>
                <a:schemeClr val="bg1"/>
              </a:solidFill>
              <a:latin typeface="Arial Narrow" panose="020B0606020202030204" pitchFamily="34" charset="0"/>
            </a:endParaRPr>
          </a:p>
        </p:txBody>
      </p:sp>
      <p:sp>
        <p:nvSpPr>
          <p:cNvPr id="6" name="Text Box 9"/>
          <p:cNvSpPr txBox="1">
            <a:spLocks noGrp="1"/>
          </p:cNvSpPr>
          <p:nvPr>
            <p:ph idx="1"/>
          </p:nvPr>
        </p:nvSpPr>
        <p:spPr>
          <a:xfrm>
            <a:off x="156117" y="781049"/>
            <a:ext cx="11742234" cy="5943135"/>
          </a:xfrm>
          <a:prstGeom prst="rect">
            <a:avLst/>
          </a:prstGeom>
          <a:solidFill>
            <a:schemeClr val="lt1"/>
          </a:solidFill>
          <a:ln w="6350">
            <a:solidFill>
              <a:srgbClr val="00B0F0"/>
            </a:solidFill>
            <a:prstDash val="dash"/>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15000"/>
              </a:lnSpc>
              <a:spcAft>
                <a:spcPts val="1000"/>
              </a:spcAft>
            </a:pPr>
            <a:r>
              <a:rPr lang="en-GB" sz="2200" dirty="0">
                <a:latin typeface="Arial Narrow" panose="020B0606020202030204" pitchFamily="34" charset="0"/>
              </a:rPr>
              <a:t>This paper contributes to the literature by first introducing a FCI for Albanian data using the most common and sophisticated methodologies found in the literature, and then by offering an analysis of the relationships between financial conditions, credit, and monetary policy in a </a:t>
            </a:r>
            <a:r>
              <a:rPr lang="en-GB" sz="2200" dirty="0" smtClean="0">
                <a:latin typeface="Arial Narrow" panose="020B0606020202030204" pitchFamily="34" charset="0"/>
              </a:rPr>
              <a:t>transition </a:t>
            </a:r>
            <a:r>
              <a:rPr lang="en-GB" sz="2200" dirty="0">
                <a:latin typeface="Arial Narrow" panose="020B0606020202030204" pitchFamily="34" charset="0"/>
              </a:rPr>
              <a:t>VAR framework that allows for nonlinear dynamics. </a:t>
            </a:r>
          </a:p>
          <a:p>
            <a:pPr algn="just">
              <a:lnSpc>
                <a:spcPct val="115000"/>
              </a:lnSpc>
              <a:spcAft>
                <a:spcPts val="1000"/>
              </a:spcAft>
            </a:pPr>
            <a:r>
              <a:rPr lang="en-GB" sz="2200" dirty="0">
                <a:latin typeface="Arial Narrow" panose="020B0606020202030204" pitchFamily="34" charset="0"/>
              </a:rPr>
              <a:t>The FCI produced by the TVP-FAVAR approach </a:t>
            </a:r>
            <a:r>
              <a:rPr lang="en-GB" sz="2200" dirty="0" smtClean="0">
                <a:latin typeface="Arial Narrow" panose="020B0606020202030204" pitchFamily="34" charset="0"/>
              </a:rPr>
              <a:t>capture </a:t>
            </a:r>
            <a:r>
              <a:rPr lang="en-GB" sz="2200" dirty="0">
                <a:latin typeface="Arial Narrow" panose="020B0606020202030204" pitchFamily="34" charset="0"/>
              </a:rPr>
              <a:t>well the most prominent events occurring in the Albanian economy, such as the GFC and the Euro Area sovereign debt crisis. </a:t>
            </a:r>
            <a:endParaRPr lang="en-GB" sz="2200" dirty="0" smtClean="0">
              <a:latin typeface="Arial Narrow" panose="020B0606020202030204" pitchFamily="34" charset="0"/>
            </a:endParaRPr>
          </a:p>
          <a:p>
            <a:pPr algn="just">
              <a:lnSpc>
                <a:spcPct val="115000"/>
              </a:lnSpc>
              <a:spcAft>
                <a:spcPts val="1000"/>
              </a:spcAft>
            </a:pPr>
            <a:r>
              <a:rPr lang="en-GB" sz="2200" dirty="0" smtClean="0">
                <a:latin typeface="Arial Narrow" panose="020B0606020202030204" pitchFamily="34" charset="0"/>
              </a:rPr>
              <a:t>The transmission </a:t>
            </a:r>
            <a:r>
              <a:rPr lang="en-GB" sz="2200" dirty="0">
                <a:latin typeface="Arial Narrow" panose="020B0606020202030204" pitchFamily="34" charset="0"/>
              </a:rPr>
              <a:t>of financial conditions shocks to the real economy depends in a strongly nonlinear way on nonfinancial </a:t>
            </a:r>
            <a:r>
              <a:rPr lang="en-GB" sz="2200" dirty="0" smtClean="0">
                <a:latin typeface="Arial Narrow" panose="020B0606020202030204" pitchFamily="34" charset="0"/>
              </a:rPr>
              <a:t>credit to GDP </a:t>
            </a:r>
            <a:r>
              <a:rPr lang="en-GB" sz="2200" dirty="0" smtClean="0">
                <a:latin typeface="Arial Narrow" panose="020B0606020202030204" pitchFamily="34" charset="0"/>
              </a:rPr>
              <a:t>stance.</a:t>
            </a:r>
            <a:endParaRPr lang="en-GB" sz="2200" dirty="0" smtClean="0">
              <a:latin typeface="Arial Narrow" panose="020B0606020202030204" pitchFamily="34" charset="0"/>
            </a:endParaRPr>
          </a:p>
          <a:p>
            <a:pPr algn="just">
              <a:lnSpc>
                <a:spcPct val="115000"/>
              </a:lnSpc>
              <a:spcAft>
                <a:spcPts val="1000"/>
              </a:spcAft>
            </a:pPr>
            <a:r>
              <a:rPr lang="en-GB" sz="2200" dirty="0" smtClean="0">
                <a:latin typeface="Arial Narrow" panose="020B0606020202030204" pitchFamily="34" charset="0"/>
              </a:rPr>
              <a:t>Monetary </a:t>
            </a:r>
            <a:r>
              <a:rPr lang="en-GB" sz="2200" dirty="0">
                <a:latin typeface="Arial Narrow" panose="020B0606020202030204" pitchFamily="34" charset="0"/>
              </a:rPr>
              <a:t>policy transmission channel also depends in a nonlinear way on the credit gap. </a:t>
            </a:r>
            <a:endParaRPr lang="en-GB" sz="2200" dirty="0" smtClean="0">
              <a:latin typeface="Arial Narrow" panose="020B0606020202030204" pitchFamily="34" charset="0"/>
            </a:endParaRPr>
          </a:p>
          <a:p>
            <a:pPr marL="0" indent="0" algn="just">
              <a:lnSpc>
                <a:spcPct val="115000"/>
              </a:lnSpc>
              <a:spcAft>
                <a:spcPts val="1000"/>
              </a:spcAft>
              <a:buNone/>
            </a:pPr>
            <a:r>
              <a:rPr lang="en-GB" sz="2200" dirty="0" smtClean="0">
                <a:solidFill>
                  <a:srgbClr val="0070C0"/>
                </a:solidFill>
                <a:latin typeface="Arial Narrow" panose="020B0606020202030204" pitchFamily="34" charset="0"/>
              </a:rPr>
              <a:t>When </a:t>
            </a:r>
            <a:r>
              <a:rPr lang="en-GB" sz="2200" dirty="0">
                <a:solidFill>
                  <a:srgbClr val="0070C0"/>
                </a:solidFill>
                <a:latin typeface="Arial Narrow" panose="020B0606020202030204" pitchFamily="34" charset="0"/>
              </a:rPr>
              <a:t>the credit gap is low, impulses to monetary policy lead to a decrease in economic output and prices, and </a:t>
            </a:r>
            <a:r>
              <a:rPr lang="en-GB" sz="2200" dirty="0" smtClean="0">
                <a:solidFill>
                  <a:srgbClr val="0070C0"/>
                </a:solidFill>
                <a:latin typeface="Arial Narrow" panose="020B0606020202030204" pitchFamily="34" charset="0"/>
              </a:rPr>
              <a:t>                a </a:t>
            </a:r>
            <a:r>
              <a:rPr lang="en-GB" sz="2200" dirty="0">
                <a:solidFill>
                  <a:srgbClr val="0070C0"/>
                </a:solidFill>
                <a:latin typeface="Arial Narrow" panose="020B0606020202030204" pitchFamily="34" charset="0"/>
              </a:rPr>
              <a:t>credit contraction. In the contrary, when the credit gap is high, a tightening in monetary policy is ineffective and does not lower output, prices and credit, or tighten financial conditions</a:t>
            </a:r>
            <a:r>
              <a:rPr lang="en-GB" sz="2200" dirty="0" smtClean="0">
                <a:solidFill>
                  <a:srgbClr val="0070C0"/>
                </a:solidFill>
                <a:latin typeface="Arial Narrow" panose="020B0606020202030204" pitchFamily="34" charset="0"/>
              </a:rPr>
              <a:t>. </a:t>
            </a:r>
            <a:endParaRPr lang="en-GB" sz="2200" dirty="0">
              <a:solidFill>
                <a:srgbClr val="0070C0"/>
              </a:solidFill>
              <a:latin typeface="Arial Narrow" panose="020B0606020202030204" pitchFamily="34" charset="0"/>
            </a:endParaRPr>
          </a:p>
        </p:txBody>
      </p:sp>
    </p:spTree>
    <p:extLst>
      <p:ext uri="{BB962C8B-B14F-4D97-AF65-F5344CB8AC3E}">
        <p14:creationId xmlns:p14="http://schemas.microsoft.com/office/powerpoint/2010/main" val="1132507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671938"/>
          </a:xfrm>
          <a:solidFill>
            <a:schemeClr val="accent5">
              <a:lumMod val="75000"/>
            </a:schemeClr>
          </a:solidFill>
        </p:spPr>
        <p:txBody>
          <a:bodyPr>
            <a:normAutofit/>
          </a:bodyPr>
          <a:lstStyle/>
          <a:p>
            <a:r>
              <a:rPr lang="en-GB" sz="2900" cap="all" dirty="0" smtClean="0">
                <a:solidFill>
                  <a:schemeClr val="bg1"/>
                </a:solidFill>
                <a:effectLst/>
                <a:latin typeface="Arial Narrow" panose="020B0606020202030204" pitchFamily="34" charset="0"/>
                <a:ea typeface="Calibri" panose="020F0502020204030204" pitchFamily="34" charset="0"/>
              </a:rPr>
              <a:t>      REFERENCES</a:t>
            </a:r>
            <a:endParaRPr lang="en-GB" sz="2900" cap="all" dirty="0">
              <a:solidFill>
                <a:schemeClr val="bg1"/>
              </a:solidFill>
              <a:latin typeface="Arial Narrow" panose="020B0606020202030204" pitchFamily="34" charset="0"/>
            </a:endParaRPr>
          </a:p>
        </p:txBody>
      </p:sp>
      <p:sp>
        <p:nvSpPr>
          <p:cNvPr id="6" name="Text Box 9"/>
          <p:cNvSpPr txBox="1">
            <a:spLocks noGrp="1"/>
          </p:cNvSpPr>
          <p:nvPr>
            <p:ph idx="1"/>
          </p:nvPr>
        </p:nvSpPr>
        <p:spPr>
          <a:xfrm>
            <a:off x="156117" y="781049"/>
            <a:ext cx="11742234" cy="5787019"/>
          </a:xfrm>
          <a:prstGeom prst="rect">
            <a:avLst/>
          </a:prstGeom>
          <a:solidFill>
            <a:schemeClr val="lt1"/>
          </a:solidFill>
          <a:ln w="6350">
            <a:solidFill>
              <a:srgbClr val="00B0F0"/>
            </a:solidFill>
            <a:prstDash val="dash"/>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indent="0">
              <a:buNone/>
            </a:pPr>
            <a:r>
              <a:rPr lang="en-GB" sz="1600" dirty="0">
                <a:latin typeface="Arial Narrow" panose="020B0606020202030204" pitchFamily="34" charset="0"/>
              </a:rPr>
              <a:t>Adrian, T., N. </a:t>
            </a:r>
            <a:r>
              <a:rPr lang="en-GB" sz="1600" dirty="0" err="1">
                <a:latin typeface="Arial Narrow" panose="020B0606020202030204" pitchFamily="34" charset="0"/>
              </a:rPr>
              <a:t>Boyarchenko</a:t>
            </a:r>
            <a:r>
              <a:rPr lang="en-GB" sz="1600" dirty="0">
                <a:latin typeface="Arial Narrow" panose="020B0606020202030204" pitchFamily="34" charset="0"/>
              </a:rPr>
              <a:t>, and D. </a:t>
            </a:r>
            <a:r>
              <a:rPr lang="en-GB" sz="1600" dirty="0" err="1">
                <a:latin typeface="Arial Narrow" panose="020B0606020202030204" pitchFamily="34" charset="0"/>
              </a:rPr>
              <a:t>Giannone</a:t>
            </a:r>
            <a:r>
              <a:rPr lang="en-GB" sz="1600" dirty="0">
                <a:latin typeface="Arial Narrow" panose="020B0606020202030204" pitchFamily="34" charset="0"/>
              </a:rPr>
              <a:t>. 2016. “Vulnerable Growth.” Staff Report No. 74, Federal Reserve Bank of New York</a:t>
            </a:r>
            <a:r>
              <a:rPr lang="en-GB" sz="1600" dirty="0" smtClean="0">
                <a:latin typeface="Arial Narrow" panose="020B0606020202030204" pitchFamily="34" charset="0"/>
              </a:rPr>
              <a:t>.</a:t>
            </a:r>
            <a:r>
              <a:rPr lang="en-GB" sz="1600" dirty="0">
                <a:latin typeface="Arial Narrow" panose="020B0606020202030204" pitchFamily="34" charset="0"/>
              </a:rPr>
              <a:t> </a:t>
            </a:r>
          </a:p>
          <a:p>
            <a:pPr marL="0" indent="0">
              <a:buNone/>
            </a:pPr>
            <a:r>
              <a:rPr lang="en-GB" sz="1600" dirty="0">
                <a:latin typeface="Arial Narrow" panose="020B0606020202030204" pitchFamily="34" charset="0"/>
              </a:rPr>
              <a:t>Adrian, T., D. </a:t>
            </a:r>
            <a:r>
              <a:rPr lang="en-GB" sz="1600" dirty="0" err="1">
                <a:latin typeface="Arial Narrow" panose="020B0606020202030204" pitchFamily="34" charset="0"/>
              </a:rPr>
              <a:t>Covitz</a:t>
            </a:r>
            <a:r>
              <a:rPr lang="en-GB" sz="1600" dirty="0">
                <a:latin typeface="Arial Narrow" panose="020B0606020202030204" pitchFamily="34" charset="0"/>
              </a:rPr>
              <a:t>, and N. Liang. 2015. “Financial Stability Monitoring.” </a:t>
            </a:r>
            <a:r>
              <a:rPr lang="en-GB" sz="1600" i="1" dirty="0">
                <a:latin typeface="Arial Narrow" panose="020B0606020202030204" pitchFamily="34" charset="0"/>
              </a:rPr>
              <a:t>Annual Review of Financial Economics </a:t>
            </a:r>
            <a:r>
              <a:rPr lang="en-GB" sz="1600" dirty="0">
                <a:latin typeface="Arial Narrow" panose="020B0606020202030204" pitchFamily="34" charset="0"/>
              </a:rPr>
              <a:t>7: 357–95.</a:t>
            </a:r>
          </a:p>
          <a:p>
            <a:pPr marL="0" indent="0">
              <a:buNone/>
            </a:pPr>
            <a:r>
              <a:rPr lang="en-GB" sz="1600" dirty="0">
                <a:latin typeface="Arial Narrow" panose="020B0606020202030204" pitchFamily="34" charset="0"/>
              </a:rPr>
              <a:t> </a:t>
            </a:r>
            <a:r>
              <a:rPr lang="en-GB" sz="1600" dirty="0" smtClean="0">
                <a:latin typeface="Arial Narrow" panose="020B0606020202030204" pitchFamily="34" charset="0"/>
              </a:rPr>
              <a:t>Adrian</a:t>
            </a:r>
            <a:r>
              <a:rPr lang="en-GB" sz="1600" dirty="0">
                <a:latin typeface="Arial Narrow" panose="020B0606020202030204" pitchFamily="34" charset="0"/>
              </a:rPr>
              <a:t>, T., and N. Liang. 2018. “Monetary Policy, Financial Conditions, and Financial Stability.” </a:t>
            </a:r>
            <a:r>
              <a:rPr lang="en-GB" sz="1600" i="1" dirty="0">
                <a:latin typeface="Arial Narrow" panose="020B0606020202030204" pitchFamily="34" charset="0"/>
              </a:rPr>
              <a:t>International Journal of Central Banking </a:t>
            </a:r>
            <a:r>
              <a:rPr lang="en-GB" sz="1600" dirty="0">
                <a:latin typeface="Arial Narrow" panose="020B0606020202030204" pitchFamily="34" charset="0"/>
              </a:rPr>
              <a:t>14 (1, January): 73–131.</a:t>
            </a:r>
          </a:p>
          <a:p>
            <a:pPr marL="0" indent="0">
              <a:buNone/>
            </a:pPr>
            <a:r>
              <a:rPr lang="en-GB" sz="1600" dirty="0">
                <a:latin typeface="Arial Narrow" panose="020B0606020202030204" pitchFamily="34" charset="0"/>
              </a:rPr>
              <a:t> </a:t>
            </a:r>
            <a:r>
              <a:rPr lang="en-GB" sz="1600" dirty="0" smtClean="0">
                <a:latin typeface="Arial Narrow" panose="020B0606020202030204" pitchFamily="34" charset="0"/>
              </a:rPr>
              <a:t>Adrian</a:t>
            </a:r>
            <a:r>
              <a:rPr lang="en-GB" sz="1600" dirty="0">
                <a:latin typeface="Arial Narrow" panose="020B0606020202030204" pitchFamily="34" charset="0"/>
              </a:rPr>
              <a:t>, T., and H. Shin. 2014. “</a:t>
            </a:r>
            <a:r>
              <a:rPr lang="en-GB" sz="1600" dirty="0" err="1">
                <a:latin typeface="Arial Narrow" panose="020B0606020202030204" pitchFamily="34" charset="0"/>
              </a:rPr>
              <a:t>Procyclical</a:t>
            </a:r>
            <a:r>
              <a:rPr lang="en-GB" sz="1600" dirty="0">
                <a:latin typeface="Arial Narrow" panose="020B0606020202030204" pitchFamily="34" charset="0"/>
              </a:rPr>
              <a:t> Leverage and Value-at-Risk.” </a:t>
            </a:r>
            <a:r>
              <a:rPr lang="en-GB" sz="1600" i="1" dirty="0">
                <a:latin typeface="Arial Narrow" panose="020B0606020202030204" pitchFamily="34" charset="0"/>
              </a:rPr>
              <a:t>Review of Financial Studies </a:t>
            </a:r>
            <a:r>
              <a:rPr lang="en-GB" sz="1600" dirty="0">
                <a:latin typeface="Arial Narrow" panose="020B0606020202030204" pitchFamily="34" charset="0"/>
              </a:rPr>
              <a:t>27 (2): 373–403</a:t>
            </a:r>
            <a:r>
              <a:rPr lang="en-GB" sz="1600" dirty="0" smtClean="0">
                <a:latin typeface="Arial Narrow" panose="020B0606020202030204" pitchFamily="34" charset="0"/>
              </a:rPr>
              <a:t>.</a:t>
            </a:r>
            <a:r>
              <a:rPr lang="en-GB" sz="1600" dirty="0">
                <a:latin typeface="Arial Narrow" panose="020B0606020202030204" pitchFamily="34" charset="0"/>
              </a:rPr>
              <a:t> </a:t>
            </a:r>
          </a:p>
          <a:p>
            <a:pPr marL="0" indent="0">
              <a:buNone/>
            </a:pPr>
            <a:r>
              <a:rPr lang="en-GB" sz="1600" dirty="0">
                <a:latin typeface="Arial Narrow" panose="020B0606020202030204" pitchFamily="34" charset="0"/>
              </a:rPr>
              <a:t>Aikman, D., A. </a:t>
            </a:r>
            <a:r>
              <a:rPr lang="en-GB" sz="1600" dirty="0" err="1">
                <a:latin typeface="Arial Narrow" panose="020B0606020202030204" pitchFamily="34" charset="0"/>
              </a:rPr>
              <a:t>Lehnert</a:t>
            </a:r>
            <a:r>
              <a:rPr lang="en-GB" sz="1600" dirty="0">
                <a:latin typeface="Arial Narrow" panose="020B0606020202030204" pitchFamily="34" charset="0"/>
              </a:rPr>
              <a:t>, N. Liang, and M. Modugno, (2020), “Credit, Financial Conditions, and Monetary Policy Transmission”, International Journal of Central Banking. </a:t>
            </a:r>
          </a:p>
          <a:p>
            <a:pPr marL="0" indent="0">
              <a:buNone/>
            </a:pPr>
            <a:r>
              <a:rPr lang="en-GB" sz="1600" dirty="0">
                <a:latin typeface="Arial Narrow" panose="020B0606020202030204" pitchFamily="34" charset="0"/>
              </a:rPr>
              <a:t> </a:t>
            </a:r>
            <a:r>
              <a:rPr lang="en-GB" sz="1600" dirty="0" smtClean="0">
                <a:latin typeface="Arial Narrow" panose="020B0606020202030204" pitchFamily="34" charset="0"/>
              </a:rPr>
              <a:t>Aikman</a:t>
            </a:r>
            <a:r>
              <a:rPr lang="en-GB" sz="1600" dirty="0">
                <a:latin typeface="Arial Narrow" panose="020B0606020202030204" pitchFamily="34" charset="0"/>
              </a:rPr>
              <a:t>, D., M. Kiley, S. J. Lee, M. G. Palumbo, and M. </a:t>
            </a:r>
            <a:r>
              <a:rPr lang="en-GB" sz="1600" dirty="0" err="1">
                <a:latin typeface="Arial Narrow" panose="020B0606020202030204" pitchFamily="34" charset="0"/>
              </a:rPr>
              <a:t>Warusawitharana</a:t>
            </a:r>
            <a:r>
              <a:rPr lang="en-GB" sz="1600" dirty="0">
                <a:latin typeface="Arial Narrow" panose="020B0606020202030204" pitchFamily="34" charset="0"/>
              </a:rPr>
              <a:t>. 2017. “Mapping Heat in the U.S. Financial System.” </a:t>
            </a:r>
            <a:r>
              <a:rPr lang="en-GB" sz="1600" i="1" dirty="0">
                <a:latin typeface="Arial Narrow" panose="020B0606020202030204" pitchFamily="34" charset="0"/>
              </a:rPr>
              <a:t>Journal of Banking and Finance </a:t>
            </a:r>
            <a:r>
              <a:rPr lang="en-GB" sz="1600" dirty="0">
                <a:latin typeface="Arial Narrow" panose="020B0606020202030204" pitchFamily="34" charset="0"/>
              </a:rPr>
              <a:t>81 (August): 36–64.</a:t>
            </a:r>
          </a:p>
          <a:p>
            <a:pPr marL="0" indent="0">
              <a:buNone/>
            </a:pPr>
            <a:r>
              <a:rPr lang="en-GB" sz="1600" dirty="0">
                <a:latin typeface="Arial Narrow" panose="020B0606020202030204" pitchFamily="34" charset="0"/>
              </a:rPr>
              <a:t> </a:t>
            </a:r>
            <a:r>
              <a:rPr lang="en-GB" sz="1600" dirty="0" smtClean="0">
                <a:latin typeface="Arial Narrow" panose="020B0606020202030204" pitchFamily="34" charset="0"/>
              </a:rPr>
              <a:t>Bernanke</a:t>
            </a:r>
            <a:r>
              <a:rPr lang="en-GB" sz="1600" dirty="0">
                <a:latin typeface="Arial Narrow" panose="020B0606020202030204" pitchFamily="34" charset="0"/>
              </a:rPr>
              <a:t>, B., and M. </a:t>
            </a:r>
            <a:r>
              <a:rPr lang="en-GB" sz="1600" dirty="0" err="1">
                <a:latin typeface="Arial Narrow" panose="020B0606020202030204" pitchFamily="34" charset="0"/>
              </a:rPr>
              <a:t>Gertler</a:t>
            </a:r>
            <a:r>
              <a:rPr lang="en-GB" sz="1600" dirty="0">
                <a:latin typeface="Arial Narrow" panose="020B0606020202030204" pitchFamily="34" charset="0"/>
              </a:rPr>
              <a:t>. 1989. “Agency Costs, Net Worth, and Business Fluctuations.” </a:t>
            </a:r>
            <a:r>
              <a:rPr lang="en-GB" sz="1600" i="1" dirty="0">
                <a:latin typeface="Arial Narrow" panose="020B0606020202030204" pitchFamily="34" charset="0"/>
              </a:rPr>
              <a:t>American Economic Review </a:t>
            </a:r>
            <a:r>
              <a:rPr lang="en-GB" sz="1600" dirty="0">
                <a:latin typeface="Arial Narrow" panose="020B0606020202030204" pitchFamily="34" charset="0"/>
              </a:rPr>
              <a:t>79 (1): 14–31.</a:t>
            </a:r>
          </a:p>
          <a:p>
            <a:pPr marL="0" indent="0">
              <a:buNone/>
            </a:pPr>
            <a:r>
              <a:rPr lang="en-GB" sz="1600" dirty="0">
                <a:latin typeface="Arial Narrow" panose="020B0606020202030204" pitchFamily="34" charset="0"/>
              </a:rPr>
              <a:t> </a:t>
            </a:r>
            <a:r>
              <a:rPr lang="en-GB" sz="1600" dirty="0" smtClean="0">
                <a:latin typeface="Arial Narrow" panose="020B0606020202030204" pitchFamily="34" charset="0"/>
              </a:rPr>
              <a:t>Bernanke</a:t>
            </a:r>
            <a:r>
              <a:rPr lang="en-GB" sz="1600" dirty="0">
                <a:latin typeface="Arial Narrow" panose="020B0606020202030204" pitchFamily="34" charset="0"/>
              </a:rPr>
              <a:t>, B. S., M. </a:t>
            </a:r>
            <a:r>
              <a:rPr lang="en-GB" sz="1600" dirty="0" err="1">
                <a:latin typeface="Arial Narrow" panose="020B0606020202030204" pitchFamily="34" charset="0"/>
              </a:rPr>
              <a:t>Gertler</a:t>
            </a:r>
            <a:r>
              <a:rPr lang="en-GB" sz="1600" dirty="0">
                <a:latin typeface="Arial Narrow" panose="020B0606020202030204" pitchFamily="34" charset="0"/>
              </a:rPr>
              <a:t>, and S. Gilchrist. 1999. “The Financial Accelerator in a Quantitative Business Cycle Framework.” In </a:t>
            </a:r>
            <a:r>
              <a:rPr lang="en-GB" sz="1600" i="1" dirty="0">
                <a:latin typeface="Arial Narrow" panose="020B0606020202030204" pitchFamily="34" charset="0"/>
              </a:rPr>
              <a:t>Handbook of Macroeconomics, </a:t>
            </a:r>
            <a:r>
              <a:rPr lang="en-GB" sz="1600" dirty="0">
                <a:latin typeface="Arial Narrow" panose="020B0606020202030204" pitchFamily="34" charset="0"/>
              </a:rPr>
              <a:t>Vol. 1C, ed. J. B. Taylor and</a:t>
            </a:r>
          </a:p>
          <a:p>
            <a:pPr marL="0" indent="0">
              <a:buNone/>
            </a:pPr>
            <a:r>
              <a:rPr lang="en-GB" sz="1600" dirty="0">
                <a:latin typeface="Arial Narrow" panose="020B0606020202030204" pitchFamily="34" charset="0"/>
              </a:rPr>
              <a:t>M. Woodford, 1341–93 (chapter 21). Elsevier</a:t>
            </a:r>
          </a:p>
          <a:p>
            <a:pPr marL="0" indent="0">
              <a:buNone/>
            </a:pPr>
            <a:r>
              <a:rPr lang="en-GB" sz="1600" dirty="0" err="1" smtClean="0">
                <a:latin typeface="Arial Narrow" panose="020B0606020202030204" pitchFamily="34" charset="0"/>
              </a:rPr>
              <a:t>Borio</a:t>
            </a:r>
            <a:r>
              <a:rPr lang="en-GB" sz="1600" dirty="0">
                <a:latin typeface="Arial Narrow" panose="020B0606020202030204" pitchFamily="34" charset="0"/>
              </a:rPr>
              <a:t>, C., and M. </a:t>
            </a:r>
            <a:r>
              <a:rPr lang="en-GB" sz="1600" dirty="0" err="1">
                <a:latin typeface="Arial Narrow" panose="020B0606020202030204" pitchFamily="34" charset="0"/>
              </a:rPr>
              <a:t>Drehmann</a:t>
            </a:r>
            <a:r>
              <a:rPr lang="en-GB" sz="1600" dirty="0">
                <a:latin typeface="Arial Narrow" panose="020B0606020202030204" pitchFamily="34" charset="0"/>
              </a:rPr>
              <a:t>. 2009. “Assessing the Risk of Banking Crises — Revisited.” </a:t>
            </a:r>
            <a:r>
              <a:rPr lang="en-GB" sz="1600" i="1" dirty="0">
                <a:latin typeface="Arial Narrow" panose="020B0606020202030204" pitchFamily="34" charset="0"/>
              </a:rPr>
              <a:t>BIS Quarterly Review </a:t>
            </a:r>
            <a:r>
              <a:rPr lang="en-GB" sz="1600" dirty="0">
                <a:latin typeface="Arial Narrow" panose="020B0606020202030204" pitchFamily="34" charset="0"/>
              </a:rPr>
              <a:t>(March): 29–46. </a:t>
            </a:r>
          </a:p>
          <a:p>
            <a:pPr marL="0" indent="0">
              <a:buNone/>
            </a:pPr>
            <a:r>
              <a:rPr lang="en-GB" sz="1600" dirty="0">
                <a:latin typeface="Arial Narrow" panose="020B0606020202030204" pitchFamily="34" charset="0"/>
              </a:rPr>
              <a:t> </a:t>
            </a:r>
            <a:r>
              <a:rPr lang="en-GB" sz="1600" dirty="0" err="1" smtClean="0">
                <a:latin typeface="Arial Narrow" panose="020B0606020202030204" pitchFamily="34" charset="0"/>
              </a:rPr>
              <a:t>Borio</a:t>
            </a:r>
            <a:r>
              <a:rPr lang="en-GB" sz="1600" dirty="0">
                <a:latin typeface="Arial Narrow" panose="020B0606020202030204" pitchFamily="34" charset="0"/>
              </a:rPr>
              <a:t>, C., and P. Lowe. 2002. “Assessing the Risk of Banking Crises.” </a:t>
            </a:r>
            <a:r>
              <a:rPr lang="en-GB" sz="1600" i="1" dirty="0">
                <a:latin typeface="Arial Narrow" panose="020B0606020202030204" pitchFamily="34" charset="0"/>
              </a:rPr>
              <a:t>BIS Quarterly Review </a:t>
            </a:r>
            <a:r>
              <a:rPr lang="en-GB" sz="1600" dirty="0">
                <a:latin typeface="Arial Narrow" panose="020B0606020202030204" pitchFamily="34" charset="0"/>
              </a:rPr>
              <a:t>(December): 43–54.</a:t>
            </a:r>
          </a:p>
          <a:p>
            <a:pPr marL="0" indent="0">
              <a:buNone/>
            </a:pPr>
            <a:r>
              <a:rPr lang="en-GB" sz="1600" dirty="0">
                <a:latin typeface="Arial Narrow" panose="020B0606020202030204" pitchFamily="34" charset="0"/>
              </a:rPr>
              <a:t>———. 2004. “Securing Sustainable Price Stability: Should Credit</a:t>
            </a:r>
          </a:p>
          <a:p>
            <a:pPr marL="0" indent="0">
              <a:buNone/>
            </a:pPr>
            <a:r>
              <a:rPr lang="en-GB" sz="1600" dirty="0">
                <a:latin typeface="Arial Narrow" panose="020B0606020202030204" pitchFamily="34" charset="0"/>
              </a:rPr>
              <a:t>Come Back from the Wilderness?” BIS Working Paper No. 157.</a:t>
            </a:r>
          </a:p>
          <a:p>
            <a:pPr marL="0" indent="0">
              <a:buNone/>
            </a:pPr>
            <a:r>
              <a:rPr lang="en-GB" sz="1600" dirty="0" err="1">
                <a:latin typeface="Arial Narrow" panose="020B0606020202030204" pitchFamily="34" charset="0"/>
              </a:rPr>
              <a:t>Giannone</a:t>
            </a:r>
            <a:r>
              <a:rPr lang="en-GB" sz="1600" dirty="0">
                <a:latin typeface="Arial Narrow" panose="020B0606020202030204" pitchFamily="34" charset="0"/>
              </a:rPr>
              <a:t>, D., M. </a:t>
            </a:r>
            <a:r>
              <a:rPr lang="en-GB" sz="1600" dirty="0" err="1">
                <a:latin typeface="Arial Narrow" panose="020B0606020202030204" pitchFamily="34" charset="0"/>
              </a:rPr>
              <a:t>Lenza</a:t>
            </a:r>
            <a:r>
              <a:rPr lang="en-GB" sz="1600" dirty="0">
                <a:latin typeface="Arial Narrow" panose="020B0606020202030204" pitchFamily="34" charset="0"/>
              </a:rPr>
              <a:t>, and G. E. </a:t>
            </a:r>
            <a:r>
              <a:rPr lang="en-GB" sz="1600" dirty="0" err="1">
                <a:latin typeface="Arial Narrow" panose="020B0606020202030204" pitchFamily="34" charset="0"/>
              </a:rPr>
              <a:t>Primiceri</a:t>
            </a:r>
            <a:r>
              <a:rPr lang="en-GB" sz="1600" dirty="0">
                <a:latin typeface="Arial Narrow" panose="020B0606020202030204" pitchFamily="34" charset="0"/>
              </a:rPr>
              <a:t>. 2015. “Prior Selection for Vector </a:t>
            </a:r>
            <a:r>
              <a:rPr lang="en-GB" sz="1600" dirty="0" err="1">
                <a:latin typeface="Arial Narrow" panose="020B0606020202030204" pitchFamily="34" charset="0"/>
              </a:rPr>
              <a:t>Autoregressions</a:t>
            </a:r>
            <a:r>
              <a:rPr lang="en-GB" sz="1600" dirty="0">
                <a:latin typeface="Arial Narrow" panose="020B0606020202030204" pitchFamily="34" charset="0"/>
              </a:rPr>
              <a:t>.” </a:t>
            </a:r>
            <a:r>
              <a:rPr lang="en-GB" sz="1600" i="1" dirty="0">
                <a:latin typeface="Arial Narrow" panose="020B0606020202030204" pitchFamily="34" charset="0"/>
              </a:rPr>
              <a:t>Review of Economics and Statistics </a:t>
            </a:r>
            <a:r>
              <a:rPr lang="en-GB" sz="1600" dirty="0">
                <a:latin typeface="Arial Narrow" panose="020B0606020202030204" pitchFamily="34" charset="0"/>
              </a:rPr>
              <a:t>97 (2): 436–51.</a:t>
            </a:r>
          </a:p>
          <a:p>
            <a:pPr algn="just">
              <a:lnSpc>
                <a:spcPct val="115000"/>
              </a:lnSpc>
              <a:spcAft>
                <a:spcPts val="1000"/>
              </a:spcAft>
            </a:pPr>
            <a:endParaRPr lang="en-GB" sz="2000" dirty="0">
              <a:latin typeface="Arial Narrow" panose="020B0606020202030204" pitchFamily="34" charset="0"/>
            </a:endParaRPr>
          </a:p>
        </p:txBody>
      </p:sp>
    </p:spTree>
    <p:extLst>
      <p:ext uri="{BB962C8B-B14F-4D97-AF65-F5344CB8AC3E}">
        <p14:creationId xmlns:p14="http://schemas.microsoft.com/office/powerpoint/2010/main" val="232674142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436913"/>
            <a:ext cx="10515600" cy="3435533"/>
          </a:xfrm>
        </p:spPr>
        <p:txBody>
          <a:bodyPr>
            <a:normAutofit/>
          </a:bodyPr>
          <a:lstStyle/>
          <a:p>
            <a:pPr>
              <a:buNone/>
            </a:pPr>
            <a:endParaRPr lang="en-US" sz="4000" dirty="0" smtClean="0">
              <a:latin typeface="Arial Narrow" pitchFamily="34" charset="0"/>
            </a:endParaRPr>
          </a:p>
          <a:p>
            <a:pPr algn="ctr">
              <a:buNone/>
            </a:pPr>
            <a:endParaRPr lang="en-US" sz="4000" dirty="0" smtClean="0">
              <a:latin typeface="Arial Narrow" pitchFamily="34" charset="0"/>
            </a:endParaRPr>
          </a:p>
          <a:p>
            <a:pPr algn="ctr">
              <a:buNone/>
            </a:pPr>
            <a:r>
              <a:rPr lang="en-US" sz="6000" dirty="0" smtClean="0">
                <a:latin typeface="Arial Narrow" pitchFamily="34" charset="0"/>
              </a:rPr>
              <a:t>THANK YOU!</a:t>
            </a:r>
            <a:endParaRPr lang="en-US" sz="6000" dirty="0">
              <a:latin typeface="Arial Narrow"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19799"/>
            <a:ext cx="12192000" cy="671938"/>
          </a:xfrm>
          <a:solidFill>
            <a:schemeClr val="accent5">
              <a:lumMod val="75000"/>
            </a:schemeClr>
          </a:solidFill>
        </p:spPr>
        <p:txBody>
          <a:bodyPr>
            <a:normAutofit fontScale="90000"/>
          </a:bodyPr>
          <a:lstStyle/>
          <a:p>
            <a:r>
              <a:rPr lang="sq-AL" dirty="0">
                <a:solidFill>
                  <a:schemeClr val="bg1"/>
                </a:solidFill>
              </a:rPr>
              <a:t> </a:t>
            </a:r>
            <a:r>
              <a:rPr lang="en-US" sz="3600" dirty="0" smtClean="0">
                <a:solidFill>
                  <a:schemeClr val="bg1"/>
                </a:solidFill>
                <a:latin typeface="Arial Narrow" panose="020B0606020202030204" pitchFamily="34" charset="0"/>
              </a:rPr>
              <a:t>OUTLINE</a:t>
            </a:r>
            <a:r>
              <a:rPr lang="sq-AL" sz="3600" dirty="0" smtClean="0">
                <a:solidFill>
                  <a:schemeClr val="bg1"/>
                </a:solidFill>
                <a:latin typeface="Arial Narrow" panose="020B0606020202030204" pitchFamily="34" charset="0"/>
              </a:rPr>
              <a:t>  </a:t>
            </a:r>
            <a:r>
              <a:rPr lang="sq-AL" dirty="0" smtClean="0">
                <a:solidFill>
                  <a:schemeClr val="bg1"/>
                </a:solidFill>
              </a:rPr>
              <a:t>                                                                                                       </a:t>
            </a:r>
            <a:endParaRPr lang="en-GB" dirty="0">
              <a:solidFill>
                <a:schemeClr val="bg1"/>
              </a:solidFill>
            </a:endParaRPr>
          </a:p>
        </p:txBody>
      </p:sp>
      <p:sp>
        <p:nvSpPr>
          <p:cNvPr id="3" name="Content Placeholder 2"/>
          <p:cNvSpPr>
            <a:spLocks noGrp="1"/>
          </p:cNvSpPr>
          <p:nvPr>
            <p:ph idx="1"/>
          </p:nvPr>
        </p:nvSpPr>
        <p:spPr>
          <a:xfrm>
            <a:off x="483326" y="1554480"/>
            <a:ext cx="10293531" cy="4779413"/>
          </a:xfrm>
        </p:spPr>
        <p:txBody>
          <a:bodyPr>
            <a:normAutofit/>
          </a:bodyPr>
          <a:lstStyle/>
          <a:p>
            <a:pPr marL="342900" lvl="0" indent="-342900" algn="just">
              <a:lnSpc>
                <a:spcPct val="115000"/>
              </a:lnSpc>
              <a:spcAft>
                <a:spcPts val="0"/>
              </a:spcAft>
              <a:buClr>
                <a:srgbClr val="0070C0"/>
              </a:buClr>
              <a:buFont typeface="Wingdings" panose="05000000000000000000" pitchFamily="2" charset="2"/>
              <a:buChar char=""/>
            </a:pPr>
            <a:r>
              <a:rPr lang="en-GB" sz="3600" dirty="0" smtClean="0">
                <a:solidFill>
                  <a:srgbClr val="231F20"/>
                </a:solidFill>
                <a:latin typeface="Arial Narrow" panose="020B0606020202030204" pitchFamily="34" charset="0"/>
                <a:ea typeface="MS Mincho"/>
                <a:cs typeface="Times New Roman" panose="02020603050405020304" pitchFamily="18" charset="0"/>
              </a:rPr>
              <a:t>Introduction</a:t>
            </a:r>
          </a:p>
          <a:p>
            <a:pPr marL="342900" lvl="0" indent="-342900" algn="just">
              <a:lnSpc>
                <a:spcPct val="115000"/>
              </a:lnSpc>
              <a:spcAft>
                <a:spcPts val="0"/>
              </a:spcAft>
              <a:buClr>
                <a:srgbClr val="0070C0"/>
              </a:buClr>
              <a:buFont typeface="Wingdings" panose="05000000000000000000" pitchFamily="2" charset="2"/>
              <a:buChar char=""/>
            </a:pPr>
            <a:r>
              <a:rPr lang="en-GB" sz="3600" dirty="0" smtClean="0">
                <a:solidFill>
                  <a:srgbClr val="231F20"/>
                </a:solidFill>
                <a:latin typeface="Arial Narrow" panose="020B0606020202030204" pitchFamily="34" charset="0"/>
                <a:ea typeface="MS Mincho"/>
                <a:cs typeface="Times New Roman" panose="02020603050405020304" pitchFamily="18" charset="0"/>
              </a:rPr>
              <a:t>Main concepts &amp; literature review</a:t>
            </a:r>
          </a:p>
          <a:p>
            <a:pPr marL="342900" lvl="0" indent="-342900" algn="just">
              <a:lnSpc>
                <a:spcPct val="115000"/>
              </a:lnSpc>
              <a:spcAft>
                <a:spcPts val="0"/>
              </a:spcAft>
              <a:buClr>
                <a:srgbClr val="0070C0"/>
              </a:buClr>
              <a:buFont typeface="Wingdings" panose="05000000000000000000" pitchFamily="2" charset="2"/>
              <a:buChar char=""/>
            </a:pPr>
            <a:r>
              <a:rPr lang="en-GB" sz="3600" dirty="0" smtClean="0">
                <a:solidFill>
                  <a:srgbClr val="231F20"/>
                </a:solidFill>
                <a:effectLst/>
                <a:latin typeface="Arial Narrow" panose="020B0606020202030204" pitchFamily="34" charset="0"/>
                <a:ea typeface="MS Mincho"/>
                <a:cs typeface="Times New Roman" panose="02020603050405020304" pitchFamily="18" charset="0"/>
              </a:rPr>
              <a:t>Methodology</a:t>
            </a:r>
          </a:p>
          <a:p>
            <a:pPr marL="342900" lvl="0" indent="-342900" algn="just">
              <a:lnSpc>
                <a:spcPct val="115000"/>
              </a:lnSpc>
              <a:spcAft>
                <a:spcPts val="0"/>
              </a:spcAft>
              <a:buClr>
                <a:srgbClr val="0070C0"/>
              </a:buClr>
              <a:buFont typeface="Wingdings" panose="05000000000000000000" pitchFamily="2" charset="2"/>
              <a:buChar char=""/>
            </a:pPr>
            <a:r>
              <a:rPr lang="en-GB" sz="3600" dirty="0" smtClean="0">
                <a:solidFill>
                  <a:srgbClr val="231F20"/>
                </a:solidFill>
                <a:latin typeface="Arial Narrow" panose="020B0606020202030204" pitchFamily="34" charset="0"/>
                <a:ea typeface="MS Mincho"/>
                <a:cs typeface="Times New Roman" panose="02020603050405020304" pitchFamily="18" charset="0"/>
              </a:rPr>
              <a:t>Empirical results</a:t>
            </a:r>
          </a:p>
          <a:p>
            <a:pPr marL="342900" lvl="0" indent="-342900" algn="just">
              <a:lnSpc>
                <a:spcPct val="115000"/>
              </a:lnSpc>
              <a:spcAft>
                <a:spcPts val="0"/>
              </a:spcAft>
              <a:buClr>
                <a:srgbClr val="0070C0"/>
              </a:buClr>
              <a:buFont typeface="Wingdings" panose="05000000000000000000" pitchFamily="2" charset="2"/>
              <a:buChar char=""/>
            </a:pPr>
            <a:r>
              <a:rPr lang="en-GB" sz="3600" dirty="0" smtClean="0">
                <a:solidFill>
                  <a:srgbClr val="231F20"/>
                </a:solidFill>
                <a:latin typeface="Arial Narrow" panose="020B0606020202030204" pitchFamily="34" charset="0"/>
                <a:ea typeface="MS Mincho"/>
                <a:cs typeface="Times New Roman" panose="02020603050405020304" pitchFamily="18" charset="0"/>
              </a:rPr>
              <a:t>Final remarks</a:t>
            </a:r>
          </a:p>
          <a:p>
            <a:pPr marL="342900" lvl="0" indent="-342900" algn="just">
              <a:lnSpc>
                <a:spcPct val="115000"/>
              </a:lnSpc>
              <a:spcAft>
                <a:spcPts val="0"/>
              </a:spcAft>
              <a:buClr>
                <a:srgbClr val="0070C0"/>
              </a:buClr>
              <a:buFont typeface="Wingdings" panose="05000000000000000000" pitchFamily="2" charset="2"/>
              <a:buChar char=""/>
            </a:pPr>
            <a:endParaRPr lang="en-GB" sz="2200" dirty="0" smtClean="0">
              <a:solidFill>
                <a:srgbClr val="231F20"/>
              </a:solidFill>
              <a:effectLst/>
              <a:latin typeface="Arial Narrow" panose="020B0606020202030204" pitchFamily="34" charset="0"/>
              <a:ea typeface="MS Mincho"/>
              <a:cs typeface="Times New Roman" panose="02020603050405020304" pitchFamily="18" charset="0"/>
            </a:endParaRPr>
          </a:p>
          <a:p>
            <a:pPr marL="342900" lvl="0" indent="-342900" algn="just">
              <a:lnSpc>
                <a:spcPct val="115000"/>
              </a:lnSpc>
              <a:spcAft>
                <a:spcPts val="0"/>
              </a:spcAft>
              <a:buClr>
                <a:srgbClr val="0070C0"/>
              </a:buClr>
              <a:buFont typeface="Wingdings" panose="05000000000000000000" pitchFamily="2" charset="2"/>
              <a:buChar char=""/>
            </a:pPr>
            <a:endParaRPr lang="en-GB" sz="2200" dirty="0" smtClean="0">
              <a:solidFill>
                <a:srgbClr val="231F20"/>
              </a:solidFill>
              <a:effectLst/>
              <a:latin typeface="Arial Narrow" panose="020B0606020202030204" pitchFamily="34" charset="0"/>
              <a:ea typeface="MS Mincho"/>
              <a:cs typeface="Times New Roman" panose="02020603050405020304" pitchFamily="18" charset="0"/>
            </a:endParaRPr>
          </a:p>
          <a:p>
            <a:pPr marL="342900" lvl="0" indent="-342900" algn="just">
              <a:lnSpc>
                <a:spcPct val="115000"/>
              </a:lnSpc>
              <a:spcAft>
                <a:spcPts val="0"/>
              </a:spcAft>
              <a:buClr>
                <a:srgbClr val="0070C0"/>
              </a:buClr>
              <a:buFont typeface="Wingdings" panose="05000000000000000000" pitchFamily="2" charset="2"/>
              <a:buChar char=""/>
            </a:pPr>
            <a:endParaRPr lang="en-GB" sz="2200" dirty="0" smtClean="0">
              <a:effectLst/>
              <a:latin typeface="Calibri" panose="020F0502020204030204" pitchFamily="34" charset="0"/>
              <a:ea typeface="MS Mincho"/>
              <a:cs typeface="Times New Roman" panose="02020603050405020304" pitchFamily="18" charset="0"/>
            </a:endParaRPr>
          </a:p>
          <a:p>
            <a:endParaRPr lang="en-GB" dirty="0"/>
          </a:p>
        </p:txBody>
      </p:sp>
    </p:spTree>
    <p:extLst>
      <p:ext uri="{BB962C8B-B14F-4D97-AF65-F5344CB8AC3E}">
        <p14:creationId xmlns:p14="http://schemas.microsoft.com/office/powerpoint/2010/main" val="389667009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19799"/>
            <a:ext cx="12192000" cy="671938"/>
          </a:xfrm>
          <a:solidFill>
            <a:schemeClr val="accent5">
              <a:lumMod val="75000"/>
            </a:schemeClr>
          </a:solidFill>
        </p:spPr>
        <p:txBody>
          <a:bodyPr>
            <a:normAutofit fontScale="90000"/>
          </a:bodyPr>
          <a:lstStyle/>
          <a:p>
            <a:r>
              <a:rPr lang="sq-AL" dirty="0">
                <a:solidFill>
                  <a:schemeClr val="bg1"/>
                </a:solidFill>
              </a:rPr>
              <a:t> </a:t>
            </a:r>
            <a:r>
              <a:rPr lang="sq-AL" sz="3600" dirty="0">
                <a:solidFill>
                  <a:schemeClr val="bg1"/>
                </a:solidFill>
                <a:latin typeface="Arial Narrow" panose="020B0606020202030204" pitchFamily="34" charset="0"/>
              </a:rPr>
              <a:t>MOTIVATION  </a:t>
            </a:r>
            <a:r>
              <a:rPr lang="sq-AL" dirty="0">
                <a:solidFill>
                  <a:schemeClr val="bg1"/>
                </a:solidFill>
              </a:rPr>
              <a:t>                                                                                                       </a:t>
            </a:r>
            <a:endParaRPr lang="en-GB" dirty="0">
              <a:solidFill>
                <a:schemeClr val="bg1"/>
              </a:solidFill>
            </a:endParaRPr>
          </a:p>
        </p:txBody>
      </p:sp>
      <p:sp>
        <p:nvSpPr>
          <p:cNvPr id="3" name="Content Placeholder 2"/>
          <p:cNvSpPr>
            <a:spLocks noGrp="1"/>
          </p:cNvSpPr>
          <p:nvPr>
            <p:ph idx="1"/>
          </p:nvPr>
        </p:nvSpPr>
        <p:spPr>
          <a:xfrm>
            <a:off x="122662" y="1248936"/>
            <a:ext cx="11608421" cy="5084957"/>
          </a:xfrm>
        </p:spPr>
        <p:txBody>
          <a:bodyPr>
            <a:normAutofit/>
          </a:bodyPr>
          <a:lstStyle/>
          <a:p>
            <a:pPr marL="342900" lvl="0" indent="-342900" algn="just">
              <a:lnSpc>
                <a:spcPct val="115000"/>
              </a:lnSpc>
              <a:spcAft>
                <a:spcPts val="0"/>
              </a:spcAft>
              <a:buClr>
                <a:srgbClr val="0070C0"/>
              </a:buClr>
              <a:buFont typeface="Wingdings" panose="05000000000000000000" pitchFamily="2" charset="2"/>
              <a:buChar char=""/>
            </a:pPr>
            <a:r>
              <a:rPr lang="en-GB" sz="2200" dirty="0" smtClean="0">
                <a:solidFill>
                  <a:srgbClr val="231F20"/>
                </a:solidFill>
                <a:effectLst/>
                <a:latin typeface="Arial Narrow" panose="020B0606020202030204" pitchFamily="34" charset="0"/>
                <a:ea typeface="Calibri" panose="020F0502020204030204" pitchFamily="34" charset="0"/>
                <a:cs typeface="Times New Roman" panose="02020603050405020304" pitchFamily="18" charset="0"/>
              </a:rPr>
              <a:t>In the light of the current global developments, where e</a:t>
            </a:r>
            <a:r>
              <a:rPr lang="en-GB" sz="2200" dirty="0" smtClean="0">
                <a:effectLst/>
                <a:latin typeface="Arial Narrow" panose="020B0606020202030204" pitchFamily="34" charset="0"/>
                <a:ea typeface="MS Mincho"/>
                <a:cs typeface="Times New Roman" panose="02020603050405020304" pitchFamily="18" charset="0"/>
              </a:rPr>
              <a:t>conomies around the world are facing the unique challenge of taming inflation in the context of tightening global financial conditions and major macro-financial vulnerabilities (BIS, 2022), m</a:t>
            </a:r>
            <a:r>
              <a:rPr lang="en-GB" sz="2200" dirty="0" smtClean="0">
                <a:solidFill>
                  <a:srgbClr val="231F20"/>
                </a:solidFill>
                <a:effectLst/>
                <a:latin typeface="Arial Narrow" panose="020B0606020202030204" pitchFamily="34" charset="0"/>
                <a:ea typeface="Calibri" panose="020F0502020204030204" pitchFamily="34" charset="0"/>
                <a:cs typeface="Times New Roman" panose="02020603050405020304" pitchFamily="18" charset="0"/>
              </a:rPr>
              <a:t>onitoring of financing conditions takes a greater importance in assessing the monetary policy transmission process and determining the appropriate monetary policy stance.  </a:t>
            </a:r>
            <a:endParaRPr lang="en-GB" sz="2200" dirty="0" smtClean="0">
              <a:effectLst/>
              <a:latin typeface="Calibri" panose="020F0502020204030204" pitchFamily="34" charset="0"/>
              <a:ea typeface="MS Mincho"/>
              <a:cs typeface="Times New Roman" panose="02020603050405020304" pitchFamily="18" charset="0"/>
            </a:endParaRPr>
          </a:p>
          <a:p>
            <a:pPr indent="0" algn="just">
              <a:lnSpc>
                <a:spcPct val="115000"/>
              </a:lnSpc>
              <a:spcAft>
                <a:spcPts val="0"/>
              </a:spcAft>
              <a:buNone/>
            </a:pPr>
            <a:endParaRPr lang="en-GB" sz="2200" dirty="0" smtClean="0">
              <a:effectLst/>
              <a:latin typeface="Calibri" panose="020F0502020204030204" pitchFamily="34" charset="0"/>
              <a:ea typeface="MS Mincho"/>
              <a:cs typeface="Times New Roman" panose="02020603050405020304" pitchFamily="18" charset="0"/>
            </a:endParaRPr>
          </a:p>
          <a:p>
            <a:pPr marL="342900" lvl="0" indent="-342900" algn="just">
              <a:lnSpc>
                <a:spcPct val="115000"/>
              </a:lnSpc>
              <a:spcAft>
                <a:spcPts val="0"/>
              </a:spcAft>
              <a:buClr>
                <a:srgbClr val="0070C0"/>
              </a:buClr>
              <a:buFont typeface="Wingdings" panose="05000000000000000000" pitchFamily="2" charset="2"/>
              <a:buChar char=""/>
              <a:tabLst>
                <a:tab pos="628650" algn="l"/>
              </a:tabLst>
            </a:pPr>
            <a:r>
              <a:rPr lang="en-GB" sz="2200" dirty="0" smtClean="0">
                <a:effectLst/>
                <a:latin typeface="Arial Narrow" panose="020B0606020202030204" pitchFamily="34" charset="0"/>
                <a:ea typeface="Calibri" panose="020F0502020204030204" pitchFamily="34" charset="0"/>
                <a:cs typeface="TimesNewRomanPSMT"/>
              </a:rPr>
              <a:t>The </a:t>
            </a:r>
            <a:r>
              <a:rPr lang="en-GB" sz="2200" i="1" dirty="0" smtClean="0">
                <a:solidFill>
                  <a:srgbClr val="0070C0"/>
                </a:solidFill>
                <a:effectLst/>
                <a:latin typeface="Arial Narrow" panose="020B0606020202030204" pitchFamily="34" charset="0"/>
                <a:ea typeface="Calibri" panose="020F0502020204030204" pitchFamily="34" charset="0"/>
                <a:cs typeface="TimesNewRomanPSMT"/>
              </a:rPr>
              <a:t>contributions</a:t>
            </a:r>
            <a:r>
              <a:rPr lang="en-GB" sz="2200" dirty="0" smtClean="0">
                <a:effectLst/>
                <a:latin typeface="Arial Narrow" panose="020B0606020202030204" pitchFamily="34" charset="0"/>
                <a:ea typeface="Calibri" panose="020F0502020204030204" pitchFamily="34" charset="0"/>
                <a:cs typeface="TimesNewRomanPSMT"/>
              </a:rPr>
              <a:t> of this paper are various: </a:t>
            </a:r>
            <a:endParaRPr lang="en-GB" sz="2200" dirty="0" smtClean="0">
              <a:effectLst/>
              <a:latin typeface="Calibri" panose="020F0502020204030204" pitchFamily="34" charset="0"/>
              <a:ea typeface="MS Mincho"/>
              <a:cs typeface="Times New Roman" panose="02020603050405020304" pitchFamily="18" charset="0"/>
            </a:endParaRPr>
          </a:p>
          <a:p>
            <a:pPr marL="342900" lvl="0" indent="-342900" algn="just">
              <a:lnSpc>
                <a:spcPct val="115000"/>
              </a:lnSpc>
              <a:spcAft>
                <a:spcPts val="1000"/>
              </a:spcAft>
              <a:buClr>
                <a:srgbClr val="FF0066"/>
              </a:buClr>
              <a:buSzPts val="1800"/>
              <a:buFont typeface="Wingdings" panose="05000000000000000000" pitchFamily="2" charset="2"/>
              <a:buChar char=""/>
              <a:tabLst>
                <a:tab pos="180340" algn="l"/>
              </a:tabLst>
            </a:pPr>
            <a:r>
              <a:rPr lang="en-GB" sz="2200" dirty="0" smtClean="0">
                <a:effectLst/>
                <a:latin typeface="Arial Narrow" panose="020B0606020202030204" pitchFamily="34" charset="0"/>
                <a:ea typeface="Calibri" panose="020F0502020204030204" pitchFamily="34" charset="0"/>
                <a:cs typeface="TimesNewRomanPSMT"/>
              </a:rPr>
              <a:t>It introduces a financial conditions index (FCI) for Albania in line with IMF’s approach. </a:t>
            </a:r>
            <a:endParaRPr lang="en-GB" sz="2200" dirty="0" smtClean="0">
              <a:effectLst/>
              <a:latin typeface="Calibri" panose="020F0502020204030204" pitchFamily="34" charset="0"/>
              <a:ea typeface="MS Mincho"/>
              <a:cs typeface="Times New Roman" panose="02020603050405020304" pitchFamily="18" charset="0"/>
            </a:endParaRPr>
          </a:p>
          <a:p>
            <a:pPr marL="342900" lvl="0" indent="-342900" algn="just">
              <a:lnSpc>
                <a:spcPct val="115000"/>
              </a:lnSpc>
              <a:spcAft>
                <a:spcPts val="1000"/>
              </a:spcAft>
              <a:buClr>
                <a:srgbClr val="FF0066"/>
              </a:buClr>
              <a:buSzPts val="1800"/>
              <a:buFont typeface="Wingdings" panose="05000000000000000000" pitchFamily="2" charset="2"/>
              <a:buChar char=""/>
              <a:tabLst>
                <a:tab pos="180340" algn="l"/>
              </a:tabLst>
            </a:pPr>
            <a:r>
              <a:rPr lang="en-GB" sz="2200" dirty="0" smtClean="0">
                <a:solidFill>
                  <a:srgbClr val="231F20"/>
                </a:solidFill>
                <a:effectLst/>
                <a:latin typeface="Arial Narrow" panose="020B0606020202030204" pitchFamily="34" charset="0"/>
                <a:ea typeface="Calibri" panose="020F0502020204030204" pitchFamily="34" charset="0"/>
                <a:cs typeface="TimesNewRomanPS"/>
              </a:rPr>
              <a:t>It investigates the </a:t>
            </a:r>
            <a:r>
              <a:rPr lang="en-GB" sz="2200" dirty="0" smtClean="0">
                <a:effectLst/>
                <a:latin typeface="Arial Narrow" panose="020B0606020202030204" pitchFamily="34" charset="0"/>
                <a:ea typeface="Calibri" panose="020F0502020204030204" pitchFamily="34" charset="0"/>
                <a:cs typeface="Times New Roman" panose="02020603050405020304" pitchFamily="18" charset="0"/>
              </a:rPr>
              <a:t>effects of financial conditions on the main macroeconomic indicators, and also the macro-financial effects of monetary policy, by capturing also nonlinearities associated with different regimes of the credit-to-GDP </a:t>
            </a:r>
            <a:r>
              <a:rPr lang="en-GB" sz="2200" dirty="0" smtClean="0">
                <a:effectLst/>
                <a:latin typeface="Arial Narrow" panose="020B0606020202030204" pitchFamily="34" charset="0"/>
                <a:ea typeface="Calibri" panose="020F0502020204030204" pitchFamily="34" charset="0"/>
                <a:cs typeface="Times New Roman" panose="02020603050405020304" pitchFamily="18" charset="0"/>
              </a:rPr>
              <a:t>ratio gap. </a:t>
            </a:r>
            <a:endParaRPr lang="en-GB" sz="2200" dirty="0" smtClean="0">
              <a:effectLst/>
              <a:latin typeface="Calibri" panose="020F0502020204030204" pitchFamily="34" charset="0"/>
              <a:ea typeface="MS Mincho"/>
              <a:cs typeface="Times New Roman" panose="02020603050405020304" pitchFamily="18" charset="0"/>
            </a:endParaRPr>
          </a:p>
          <a:p>
            <a:endParaRPr lang="en-GB" dirty="0"/>
          </a:p>
        </p:txBody>
      </p:sp>
    </p:spTree>
    <p:extLst>
      <p:ext uri="{BB962C8B-B14F-4D97-AF65-F5344CB8AC3E}">
        <p14:creationId xmlns:p14="http://schemas.microsoft.com/office/powerpoint/2010/main" val="38966700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19799"/>
            <a:ext cx="12192000" cy="671938"/>
          </a:xfrm>
          <a:solidFill>
            <a:schemeClr val="accent5">
              <a:lumMod val="75000"/>
            </a:schemeClr>
          </a:solidFill>
        </p:spPr>
        <p:txBody>
          <a:bodyPr>
            <a:normAutofit fontScale="90000"/>
          </a:bodyPr>
          <a:lstStyle/>
          <a:p>
            <a:r>
              <a:rPr lang="sq-AL" dirty="0">
                <a:solidFill>
                  <a:schemeClr val="bg1"/>
                </a:solidFill>
              </a:rPr>
              <a:t> </a:t>
            </a:r>
            <a:r>
              <a:rPr lang="en-US" sz="3600" cap="all" dirty="0">
                <a:solidFill>
                  <a:schemeClr val="bg1"/>
                </a:solidFill>
                <a:latin typeface="Arial Narrow" panose="020B0606020202030204" pitchFamily="34" charset="0"/>
              </a:rPr>
              <a:t>AIM &amp; METHODOLOGY</a:t>
            </a:r>
            <a:endParaRPr lang="en-GB" dirty="0">
              <a:solidFill>
                <a:schemeClr val="bg1"/>
              </a:solidFill>
              <a:latin typeface="Arial Narrow" panose="020B0606020202030204" pitchFamily="34" charset="0"/>
            </a:endParaRPr>
          </a:p>
        </p:txBody>
      </p:sp>
      <p:sp>
        <p:nvSpPr>
          <p:cNvPr id="3" name="Content Placeholder 2"/>
          <p:cNvSpPr>
            <a:spLocks noGrp="1"/>
          </p:cNvSpPr>
          <p:nvPr>
            <p:ph idx="1"/>
          </p:nvPr>
        </p:nvSpPr>
        <p:spPr>
          <a:xfrm>
            <a:off x="122662" y="1248936"/>
            <a:ext cx="11608421" cy="5084957"/>
          </a:xfrm>
        </p:spPr>
        <p:txBody>
          <a:bodyPr>
            <a:normAutofit fontScale="85000" lnSpcReduction="20000"/>
          </a:bodyPr>
          <a:lstStyle/>
          <a:p>
            <a:pPr algn="just">
              <a:lnSpc>
                <a:spcPct val="115000"/>
              </a:lnSpc>
              <a:spcAft>
                <a:spcPts val="1000"/>
              </a:spcAft>
              <a:buNone/>
            </a:pPr>
            <a:r>
              <a:rPr lang="en-US" sz="3000" dirty="0" smtClean="0">
                <a:solidFill>
                  <a:srgbClr val="0070C0"/>
                </a:solidFill>
                <a:effectLst/>
                <a:latin typeface="Arial Narrow" panose="020B0606020202030204" pitchFamily="34" charset="0"/>
                <a:ea typeface="MS Mincho"/>
                <a:cs typeface="Times New Roman" panose="02020603050405020304" pitchFamily="18" charset="0"/>
              </a:rPr>
              <a:t>    Aim:</a:t>
            </a:r>
            <a:r>
              <a:rPr lang="en-US" sz="3000" dirty="0" smtClean="0">
                <a:effectLst/>
                <a:latin typeface="Arial Narrow" panose="020B0606020202030204" pitchFamily="34" charset="0"/>
                <a:ea typeface="MS Mincho"/>
                <a:cs typeface="Times New Roman" panose="02020603050405020304" pitchFamily="18" charset="0"/>
              </a:rPr>
              <a:t> T</a:t>
            </a:r>
            <a:r>
              <a:rPr lang="en-GB" sz="3000" dirty="0" smtClean="0">
                <a:solidFill>
                  <a:srgbClr val="231F20"/>
                </a:solidFill>
                <a:effectLst/>
                <a:latin typeface="Arial Narrow" panose="020B0606020202030204" pitchFamily="34" charset="0"/>
                <a:ea typeface="Calibri" panose="020F0502020204030204" pitchFamily="34" charset="0"/>
                <a:cs typeface="TimesNewRomanPS"/>
              </a:rPr>
              <a:t>o explore the relations between financial conditions and the main macroeconomic indicators in Albania, by also distinguishing between different stances of credit-to-GDP ratio. </a:t>
            </a:r>
            <a:r>
              <a:rPr lang="en-US" sz="3000" dirty="0" smtClean="0">
                <a:effectLst/>
                <a:latin typeface="Arial Narrow" panose="020B0606020202030204" pitchFamily="34" charset="0"/>
                <a:ea typeface="MS Mincho"/>
                <a:cs typeface="Times New Roman" panose="02020603050405020304" pitchFamily="18" charset="0"/>
              </a:rPr>
              <a:t> </a:t>
            </a:r>
            <a:r>
              <a:rPr lang="en-US" sz="2400" dirty="0" smtClean="0">
                <a:effectLst/>
                <a:latin typeface="Arial Narrow" panose="020B0606020202030204" pitchFamily="34" charset="0"/>
                <a:ea typeface="MS Mincho"/>
                <a:cs typeface="Times New Roman" panose="02020603050405020304" pitchFamily="18" charset="0"/>
              </a:rPr>
              <a:t> </a:t>
            </a:r>
            <a:endParaRPr lang="en-GB" sz="1400" dirty="0" smtClean="0">
              <a:effectLst/>
              <a:latin typeface="Calibri" panose="020F0502020204030204" pitchFamily="34" charset="0"/>
              <a:ea typeface="MS Mincho"/>
              <a:cs typeface="Times New Roman" panose="02020603050405020304" pitchFamily="18" charset="0"/>
            </a:endParaRPr>
          </a:p>
          <a:p>
            <a:pPr marL="0" indent="0" algn="just">
              <a:lnSpc>
                <a:spcPct val="115000"/>
              </a:lnSpc>
              <a:spcAft>
                <a:spcPts val="1000"/>
              </a:spcAft>
              <a:buNone/>
            </a:pPr>
            <a:endParaRPr lang="en-GB" sz="1400" dirty="0" smtClean="0">
              <a:effectLst/>
              <a:latin typeface="Calibri" panose="020F0502020204030204" pitchFamily="34" charset="0"/>
              <a:ea typeface="MS Mincho"/>
              <a:cs typeface="Times New Roman" panose="02020603050405020304" pitchFamily="18" charset="0"/>
            </a:endParaRPr>
          </a:p>
          <a:p>
            <a:pPr algn="just">
              <a:lnSpc>
                <a:spcPct val="115000"/>
              </a:lnSpc>
              <a:spcAft>
                <a:spcPts val="1000"/>
              </a:spcAft>
              <a:buNone/>
            </a:pPr>
            <a:r>
              <a:rPr lang="en-US" dirty="0" smtClean="0">
                <a:solidFill>
                  <a:srgbClr val="0070C0"/>
                </a:solidFill>
                <a:effectLst/>
                <a:latin typeface="Arial Narrow" panose="020B0606020202030204" pitchFamily="34" charset="0"/>
                <a:ea typeface="MS Mincho"/>
                <a:cs typeface="Times New Roman" panose="02020603050405020304" pitchFamily="18" charset="0"/>
              </a:rPr>
              <a:t>     Research questions: </a:t>
            </a:r>
            <a:endParaRPr lang="en-GB" sz="1400" dirty="0" smtClean="0">
              <a:effectLst/>
              <a:latin typeface="Calibri" panose="020F0502020204030204" pitchFamily="34" charset="0"/>
              <a:ea typeface="MS Mincho"/>
              <a:cs typeface="Times New Roman" panose="02020603050405020304" pitchFamily="18" charset="0"/>
            </a:endParaRPr>
          </a:p>
          <a:p>
            <a:pPr marL="342900" lvl="0" indent="-342900" algn="just">
              <a:lnSpc>
                <a:spcPct val="115000"/>
              </a:lnSpc>
              <a:spcAft>
                <a:spcPts val="1000"/>
              </a:spcAft>
              <a:buClr>
                <a:srgbClr val="0070C0"/>
              </a:buClr>
              <a:buSzPts val="1800"/>
              <a:buFont typeface="Wingdings" panose="05000000000000000000" pitchFamily="2" charset="2"/>
              <a:buChar char=""/>
            </a:pPr>
            <a:r>
              <a:rPr lang="en-GB" dirty="0" smtClean="0">
                <a:effectLst/>
                <a:latin typeface="Arial Narrow" panose="020B0606020202030204" pitchFamily="34" charset="0"/>
                <a:ea typeface="Calibri" panose="020F0502020204030204" pitchFamily="34" charset="0"/>
                <a:cs typeface="TimesNewRomanPSMT"/>
              </a:rPr>
              <a:t>How does the response of the Albanian economy towards a FCI shock vary between periods with high and low credit-to-GDP gap?</a:t>
            </a:r>
          </a:p>
          <a:p>
            <a:pPr marL="342900" lvl="0" indent="-342900" algn="just">
              <a:lnSpc>
                <a:spcPct val="115000"/>
              </a:lnSpc>
              <a:spcAft>
                <a:spcPts val="1000"/>
              </a:spcAft>
              <a:buClr>
                <a:srgbClr val="0070C0"/>
              </a:buClr>
              <a:buSzPts val="1800"/>
              <a:buFont typeface="Wingdings" panose="05000000000000000000" pitchFamily="2" charset="2"/>
              <a:buChar char=""/>
            </a:pPr>
            <a:r>
              <a:rPr lang="en-GB" dirty="0" smtClean="0">
                <a:latin typeface="Arial Narrow" pitchFamily="34" charset="0"/>
                <a:ea typeface="MS Mincho"/>
                <a:cs typeface="Times New Roman" panose="02020603050405020304" pitchFamily="18" charset="0"/>
              </a:rPr>
              <a:t>What are the macro-financial effects of monetary policy in Albania between high and low-vulnerability regimes?</a:t>
            </a:r>
            <a:endParaRPr lang="en-GB" dirty="0" smtClean="0">
              <a:effectLst/>
              <a:latin typeface="Arial Narrow" pitchFamily="34" charset="0"/>
              <a:ea typeface="MS Mincho"/>
              <a:cs typeface="Times New Roman" panose="02020603050405020304" pitchFamily="18" charset="0"/>
            </a:endParaRPr>
          </a:p>
          <a:p>
            <a:pPr>
              <a:buNone/>
            </a:pPr>
            <a:r>
              <a:rPr lang="en-US" dirty="0" smtClean="0">
                <a:solidFill>
                  <a:srgbClr val="0070C0"/>
                </a:solidFill>
                <a:effectLst/>
                <a:latin typeface="Arial Narrow" panose="020B0606020202030204" pitchFamily="34" charset="0"/>
                <a:ea typeface="MS Mincho"/>
                <a:cs typeface="Times New Roman" panose="02020603050405020304" pitchFamily="18" charset="0"/>
              </a:rPr>
              <a:t>    Methodology:</a:t>
            </a:r>
            <a:r>
              <a:rPr lang="en-US" dirty="0" smtClean="0">
                <a:effectLst/>
                <a:latin typeface="Arial Narrow" panose="020B0606020202030204" pitchFamily="34" charset="0"/>
                <a:ea typeface="MS Mincho"/>
                <a:cs typeface="Times New Roman" panose="02020603050405020304" pitchFamily="18" charset="0"/>
              </a:rPr>
              <a:t> Application of a Factor Augmented Vector Autoregressive (FAVAR) model for the construction of FCI and a </a:t>
            </a:r>
            <a:r>
              <a:rPr lang="en-GB" dirty="0" smtClean="0">
                <a:effectLst/>
                <a:latin typeface="Arial Narrow" panose="020B0606020202030204" pitchFamily="34" charset="0"/>
                <a:ea typeface="Calibri" panose="020F0502020204030204" pitchFamily="34" charset="0"/>
                <a:cs typeface="TimesNewRomanPSMT"/>
              </a:rPr>
              <a:t>Transition VAR model for the computation of impulse response functions (IRFs) in two regimes: high and low credit-to-GDP gap.</a:t>
            </a:r>
            <a:endParaRPr lang="en-GB" dirty="0"/>
          </a:p>
        </p:txBody>
      </p:sp>
    </p:spTree>
    <p:extLst>
      <p:ext uri="{BB962C8B-B14F-4D97-AF65-F5344CB8AC3E}">
        <p14:creationId xmlns:p14="http://schemas.microsoft.com/office/powerpoint/2010/main" val="316141946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19799"/>
            <a:ext cx="12192000" cy="671938"/>
          </a:xfrm>
          <a:solidFill>
            <a:schemeClr val="accent5">
              <a:lumMod val="75000"/>
            </a:schemeClr>
          </a:solidFill>
        </p:spPr>
        <p:txBody>
          <a:bodyPr>
            <a:normAutofit fontScale="90000"/>
          </a:bodyPr>
          <a:lstStyle/>
          <a:p>
            <a:r>
              <a:rPr lang="sq-AL" dirty="0">
                <a:solidFill>
                  <a:schemeClr val="bg1"/>
                </a:solidFill>
              </a:rPr>
              <a:t> </a:t>
            </a:r>
            <a:r>
              <a:rPr lang="x-none" dirty="0"/>
              <a:t> </a:t>
            </a:r>
            <a:r>
              <a:rPr lang="x-none" kern="1400" spc="25" dirty="0" smtClean="0">
                <a:solidFill>
                  <a:srgbClr val="FFFFFF"/>
                </a:solidFill>
                <a:effectLst/>
                <a:latin typeface="Arial Narrow" panose="020B0606020202030204" pitchFamily="34" charset="0"/>
                <a:ea typeface="Times New Roman" panose="02020603050405020304" pitchFamily="18" charset="0"/>
                <a:cs typeface="Times New Roman" panose="02020603050405020304" pitchFamily="18" charset="0"/>
              </a:rPr>
              <a:t> </a:t>
            </a:r>
            <a:r>
              <a:rPr lang="en-US" kern="1400" spc="25" dirty="0" smtClean="0">
                <a:solidFill>
                  <a:srgbClr val="FFFFFF"/>
                </a:solidFill>
                <a:effectLst/>
                <a:latin typeface="Arial Narrow" panose="020B0606020202030204" pitchFamily="34" charset="0"/>
                <a:ea typeface="Times New Roman" panose="02020603050405020304" pitchFamily="18" charset="0"/>
                <a:cs typeface="Times New Roman" panose="02020603050405020304" pitchFamily="18" charset="0"/>
              </a:rPr>
              <a:t>DEFINITION &amp; MAIN CONCEPTS</a:t>
            </a:r>
            <a:r>
              <a:rPr lang="sq-AL" dirty="0" smtClean="0">
                <a:solidFill>
                  <a:schemeClr val="bg1"/>
                </a:solidFill>
              </a:rPr>
              <a:t>                                                                                                         </a:t>
            </a:r>
            <a:endParaRPr lang="en-GB" dirty="0">
              <a:solidFill>
                <a:schemeClr val="bg1"/>
              </a:solidFill>
            </a:endParaRPr>
          </a:p>
        </p:txBody>
      </p:sp>
      <p:sp>
        <p:nvSpPr>
          <p:cNvPr id="3" name="Content Placeholder 2"/>
          <p:cNvSpPr>
            <a:spLocks noGrp="1"/>
          </p:cNvSpPr>
          <p:nvPr>
            <p:ph idx="1"/>
          </p:nvPr>
        </p:nvSpPr>
        <p:spPr>
          <a:xfrm>
            <a:off x="122662" y="1248936"/>
            <a:ext cx="11608421" cy="5084957"/>
          </a:xfrm>
        </p:spPr>
        <p:txBody>
          <a:bodyPr>
            <a:normAutofit/>
          </a:bodyPr>
          <a:lstStyle/>
          <a:p>
            <a:pPr marL="342900" lvl="0" indent="-342900" algn="just">
              <a:lnSpc>
                <a:spcPct val="115000"/>
              </a:lnSpc>
              <a:spcAft>
                <a:spcPts val="0"/>
              </a:spcAft>
              <a:buClr>
                <a:srgbClr val="0070C0"/>
              </a:buClr>
              <a:buSzPts val="1800"/>
              <a:buFont typeface="Wingdings" panose="05000000000000000000" pitchFamily="2" charset="2"/>
              <a:buChar char=""/>
            </a:pPr>
            <a:r>
              <a:rPr lang="en-GB" sz="2400" dirty="0" smtClean="0">
                <a:effectLst/>
                <a:latin typeface="Arial Narrow" panose="020B0606020202030204" pitchFamily="34" charset="0"/>
                <a:ea typeface="MS Mincho"/>
                <a:cs typeface="Times New Roman" panose="02020603050405020304" pitchFamily="18" charset="0"/>
              </a:rPr>
              <a:t>The term “financial conditions” generally refers to the ease of obtaining financing/ borrowing in the domestic and foreign markets (IMF, 2018). </a:t>
            </a:r>
            <a:endParaRPr lang="en-GB" sz="2400" dirty="0" smtClean="0">
              <a:effectLst/>
              <a:latin typeface="Arial Narrow" panose="020B0606020202030204" pitchFamily="34" charset="0"/>
              <a:ea typeface="MS Mincho"/>
              <a:cs typeface="Times New Roman" panose="02020603050405020304" pitchFamily="18" charset="0"/>
            </a:endParaRPr>
          </a:p>
          <a:p>
            <a:pPr marL="0" lvl="0" indent="0" algn="just">
              <a:lnSpc>
                <a:spcPct val="115000"/>
              </a:lnSpc>
              <a:spcAft>
                <a:spcPts val="0"/>
              </a:spcAft>
              <a:buClr>
                <a:srgbClr val="0070C0"/>
              </a:buClr>
              <a:buSzPts val="1800"/>
              <a:buNone/>
            </a:pPr>
            <a:endParaRPr lang="en-GB" sz="1200" dirty="0" smtClean="0">
              <a:effectLst/>
              <a:latin typeface="Calibri" panose="020F0502020204030204" pitchFamily="34" charset="0"/>
              <a:ea typeface="MS Mincho"/>
              <a:cs typeface="Times New Roman" panose="02020603050405020304" pitchFamily="18" charset="0"/>
            </a:endParaRPr>
          </a:p>
          <a:p>
            <a:pPr marL="342900" lvl="0" indent="-342900" algn="just">
              <a:lnSpc>
                <a:spcPct val="115000"/>
              </a:lnSpc>
              <a:spcAft>
                <a:spcPts val="0"/>
              </a:spcAft>
              <a:buClr>
                <a:srgbClr val="0070C0"/>
              </a:buClr>
              <a:buSzPts val="1800"/>
              <a:buFont typeface="Wingdings" panose="05000000000000000000" pitchFamily="2" charset="2"/>
              <a:buChar char=""/>
            </a:pPr>
            <a:r>
              <a:rPr lang="en-GB" sz="2400" dirty="0" smtClean="0">
                <a:effectLst/>
                <a:latin typeface="Arial Narrow" panose="020B0606020202030204" pitchFamily="34" charset="0"/>
                <a:ea typeface="MS Mincho"/>
                <a:cs typeface="Times New Roman" panose="02020603050405020304" pitchFamily="18" charset="0"/>
              </a:rPr>
              <a:t>However, the literature suggests additional definitions such as the one from </a:t>
            </a:r>
            <a:r>
              <a:rPr lang="en-GB" sz="2400" dirty="0" err="1" smtClean="0">
                <a:effectLst/>
                <a:latin typeface="Arial Narrow" panose="020B0606020202030204" pitchFamily="34" charset="0"/>
                <a:ea typeface="MS Mincho"/>
                <a:cs typeface="Times New Roman" panose="02020603050405020304" pitchFamily="18" charset="0"/>
              </a:rPr>
              <a:t>Hatzius</a:t>
            </a:r>
            <a:r>
              <a:rPr lang="en-GB" sz="2400" dirty="0" smtClean="0">
                <a:effectLst/>
                <a:latin typeface="Arial Narrow" panose="020B0606020202030204" pitchFamily="34" charset="0"/>
                <a:ea typeface="MS Mincho"/>
                <a:cs typeface="Times New Roman" panose="02020603050405020304" pitchFamily="18" charset="0"/>
              </a:rPr>
              <a:t> et al. (2010) who determine financial conditions as the current state of financial indicators that influence economic behaviour and thereby the future economic performance of the country or Carlson et al. (2012) that relate them to price and non-price costs of credit. </a:t>
            </a:r>
            <a:endParaRPr lang="en-GB" sz="1200" dirty="0" smtClean="0">
              <a:effectLst/>
              <a:latin typeface="Calibri" panose="020F0502020204030204" pitchFamily="34" charset="0"/>
              <a:ea typeface="MS Mincho"/>
              <a:cs typeface="Times New Roman" panose="02020603050405020304" pitchFamily="18" charset="0"/>
            </a:endParaRPr>
          </a:p>
          <a:p>
            <a:pPr marL="0" indent="0" algn="just">
              <a:lnSpc>
                <a:spcPct val="115000"/>
              </a:lnSpc>
              <a:buNone/>
            </a:pPr>
            <a:endParaRPr lang="en-GB" sz="1200" dirty="0" smtClean="0">
              <a:effectLst/>
              <a:latin typeface="Calibri" panose="020F0502020204030204" pitchFamily="34" charset="0"/>
              <a:ea typeface="MS Mincho"/>
              <a:cs typeface="Times New Roman" panose="02020603050405020304" pitchFamily="18" charset="0"/>
            </a:endParaRPr>
          </a:p>
          <a:p>
            <a:pPr marL="342900" lvl="0" indent="-342900" algn="just">
              <a:lnSpc>
                <a:spcPct val="115000"/>
              </a:lnSpc>
              <a:spcAft>
                <a:spcPts val="0"/>
              </a:spcAft>
              <a:buClr>
                <a:srgbClr val="0070C0"/>
              </a:buClr>
              <a:buSzPts val="1800"/>
              <a:buFont typeface="Wingdings" panose="05000000000000000000" pitchFamily="2" charset="2"/>
              <a:buChar char=""/>
            </a:pPr>
            <a:r>
              <a:rPr lang="en-GB" sz="2400" dirty="0" smtClean="0">
                <a:effectLst/>
                <a:latin typeface="Arial Narrow" panose="020B0606020202030204" pitchFamily="34" charset="0"/>
                <a:ea typeface="MS Mincho"/>
                <a:cs typeface="Times New Roman" panose="02020603050405020304" pitchFamily="18" charset="0"/>
              </a:rPr>
              <a:t>This paper focuses on a notion of domestic financial conditions that </a:t>
            </a:r>
            <a:r>
              <a:rPr lang="en-GB" sz="2400" dirty="0" smtClean="0">
                <a:solidFill>
                  <a:srgbClr val="00B0F0"/>
                </a:solidFill>
                <a:effectLst/>
                <a:latin typeface="Arial Narrow" panose="020B0606020202030204" pitchFamily="34" charset="0"/>
                <a:ea typeface="MS Mincho"/>
                <a:cs typeface="Times New Roman" panose="02020603050405020304" pitchFamily="18" charset="0"/>
              </a:rPr>
              <a:t>tries to gauge the costs, conditions, and availability of domestic funds to the local economy</a:t>
            </a:r>
            <a:r>
              <a:rPr lang="en-GB" sz="2400" dirty="0" smtClean="0">
                <a:effectLst/>
                <a:latin typeface="Arial Narrow" panose="020B0606020202030204" pitchFamily="34" charset="0"/>
                <a:ea typeface="MS Mincho"/>
                <a:cs typeface="Times New Roman" panose="02020603050405020304" pitchFamily="18" charset="0"/>
              </a:rPr>
              <a:t>.</a:t>
            </a:r>
            <a:endParaRPr lang="en-GB" sz="1200" dirty="0" smtClean="0">
              <a:effectLst/>
              <a:latin typeface="Calibri" panose="020F0502020204030204" pitchFamily="34" charset="0"/>
              <a:ea typeface="MS Mincho"/>
              <a:cs typeface="Times New Roman" panose="02020603050405020304" pitchFamily="18" charset="0"/>
            </a:endParaRPr>
          </a:p>
          <a:p>
            <a:pPr indent="0">
              <a:lnSpc>
                <a:spcPct val="115000"/>
              </a:lnSpc>
              <a:spcAft>
                <a:spcPts val="0"/>
              </a:spcAft>
              <a:buNone/>
            </a:pPr>
            <a:endParaRPr lang="en-GB" sz="1200" dirty="0" smtClean="0">
              <a:effectLst/>
              <a:latin typeface="Calibri" panose="020F0502020204030204" pitchFamily="34" charset="0"/>
              <a:ea typeface="MS Mincho"/>
              <a:cs typeface="Times New Roman" panose="02020603050405020304" pitchFamily="18" charset="0"/>
            </a:endParaRPr>
          </a:p>
        </p:txBody>
      </p:sp>
    </p:spTree>
    <p:extLst>
      <p:ext uri="{BB962C8B-B14F-4D97-AF65-F5344CB8AC3E}">
        <p14:creationId xmlns:p14="http://schemas.microsoft.com/office/powerpoint/2010/main" val="306798249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19799"/>
            <a:ext cx="12192000" cy="671938"/>
          </a:xfrm>
          <a:solidFill>
            <a:schemeClr val="accent5">
              <a:lumMod val="75000"/>
            </a:schemeClr>
          </a:solidFill>
        </p:spPr>
        <p:txBody>
          <a:bodyPr>
            <a:normAutofit fontScale="90000"/>
          </a:bodyPr>
          <a:lstStyle/>
          <a:p>
            <a:r>
              <a:rPr lang="sq-AL" dirty="0">
                <a:solidFill>
                  <a:schemeClr val="bg1"/>
                </a:solidFill>
              </a:rPr>
              <a:t> </a:t>
            </a:r>
            <a:r>
              <a:rPr lang="sq-AL" dirty="0" smtClean="0">
                <a:solidFill>
                  <a:srgbClr val="FFFFFF"/>
                </a:solidFill>
                <a:effectLst/>
                <a:latin typeface="Arial Narrow" panose="020B0606020202030204" pitchFamily="34" charset="0"/>
                <a:ea typeface="MS Mincho"/>
                <a:cs typeface="Times New Roman" panose="02020603050405020304" pitchFamily="18" charset="0"/>
              </a:rPr>
              <a:t>APPROACHES FOR THE CONSTRUCTION OF FCI </a:t>
            </a:r>
            <a:r>
              <a:rPr lang="sq-AL" dirty="0" smtClean="0">
                <a:solidFill>
                  <a:schemeClr val="bg1"/>
                </a:solidFill>
              </a:rPr>
              <a:t>                                                                                                    </a:t>
            </a:r>
            <a:endParaRPr lang="en-GB" dirty="0">
              <a:solidFill>
                <a:schemeClr val="bg1"/>
              </a:solidFill>
            </a:endParaRPr>
          </a:p>
        </p:txBody>
      </p:sp>
      <p:sp>
        <p:nvSpPr>
          <p:cNvPr id="3" name="Content Placeholder 2"/>
          <p:cNvSpPr>
            <a:spLocks noGrp="1"/>
          </p:cNvSpPr>
          <p:nvPr>
            <p:ph idx="1"/>
          </p:nvPr>
        </p:nvSpPr>
        <p:spPr>
          <a:xfrm>
            <a:off x="122662" y="970156"/>
            <a:ext cx="11608421" cy="5363737"/>
          </a:xfrm>
        </p:spPr>
        <p:txBody>
          <a:bodyPr>
            <a:normAutofit fontScale="70000" lnSpcReduction="20000"/>
          </a:bodyPr>
          <a:lstStyle/>
          <a:p>
            <a:pPr marL="342900" lvl="0" indent="-342900">
              <a:lnSpc>
                <a:spcPct val="115000"/>
              </a:lnSpc>
              <a:spcAft>
                <a:spcPts val="0"/>
              </a:spcAft>
              <a:buClr>
                <a:srgbClr val="0070C0"/>
              </a:buClr>
              <a:buSzPts val="1800"/>
              <a:buFont typeface="Wingdings" panose="05000000000000000000" pitchFamily="2" charset="2"/>
              <a:buChar char=""/>
            </a:pPr>
            <a:r>
              <a:rPr lang="en-GB" dirty="0" smtClean="0">
                <a:effectLst/>
                <a:latin typeface="Arial Narrow" panose="020B0606020202030204" pitchFamily="34" charset="0"/>
                <a:ea typeface="Calibri" panose="020F0502020204030204" pitchFamily="34" charset="0"/>
                <a:cs typeface="Times New Roman" panose="02020603050405020304" pitchFamily="18" charset="0"/>
              </a:rPr>
              <a:t>The </a:t>
            </a:r>
            <a:r>
              <a:rPr lang="en-GB" dirty="0" smtClean="0">
                <a:solidFill>
                  <a:srgbClr val="0070C0"/>
                </a:solidFill>
                <a:effectLst/>
                <a:latin typeface="Arial Narrow" panose="020B0606020202030204" pitchFamily="34" charset="0"/>
                <a:ea typeface="Calibri" panose="020F0502020204030204" pitchFamily="34" charset="0"/>
                <a:cs typeface="Times New Roman" panose="02020603050405020304" pitchFamily="18" charset="0"/>
              </a:rPr>
              <a:t>weighted-sum approach</a:t>
            </a:r>
            <a:r>
              <a:rPr lang="en-GB" dirty="0" smtClean="0">
                <a:effectLst/>
                <a:latin typeface="Arial Narrow" panose="020B0606020202030204" pitchFamily="34" charset="0"/>
                <a:ea typeface="Calibri" panose="020F0502020204030204" pitchFamily="34" charset="0"/>
                <a:cs typeface="Times New Roman" panose="02020603050405020304" pitchFamily="18" charset="0"/>
              </a:rPr>
              <a:t>, generally assigns weights on each financial variable based on the estimated relative impact of changes in these on real GDP.</a:t>
            </a:r>
            <a:endParaRPr lang="en-GB" sz="1600" dirty="0" smtClean="0">
              <a:effectLst/>
              <a:latin typeface="Calibri" panose="020F0502020204030204" pitchFamily="34" charset="0"/>
              <a:ea typeface="MS Mincho"/>
              <a:cs typeface="Times New Roman" panose="02020603050405020304" pitchFamily="18" charset="0"/>
            </a:endParaRPr>
          </a:p>
          <a:p>
            <a:pPr marL="0" indent="0">
              <a:lnSpc>
                <a:spcPct val="115000"/>
              </a:lnSpc>
              <a:spcAft>
                <a:spcPts val="0"/>
              </a:spcAft>
              <a:buNone/>
            </a:pPr>
            <a:endParaRPr lang="en-GB" sz="1600" dirty="0" smtClean="0">
              <a:effectLst/>
              <a:latin typeface="Calibri" panose="020F0502020204030204" pitchFamily="34" charset="0"/>
              <a:ea typeface="MS Mincho"/>
              <a:cs typeface="Times New Roman" panose="02020603050405020304" pitchFamily="18" charset="0"/>
            </a:endParaRPr>
          </a:p>
          <a:p>
            <a:pPr marL="342900" lvl="0" indent="-342900" algn="just">
              <a:lnSpc>
                <a:spcPct val="115000"/>
              </a:lnSpc>
              <a:spcAft>
                <a:spcPts val="0"/>
              </a:spcAft>
              <a:buClr>
                <a:srgbClr val="0070C0"/>
              </a:buClr>
              <a:buSzPts val="1800"/>
              <a:buFont typeface="Wingdings" panose="05000000000000000000" pitchFamily="2" charset="2"/>
              <a:buChar char=""/>
            </a:pPr>
            <a:r>
              <a:rPr lang="en-GB" dirty="0" smtClean="0">
                <a:solidFill>
                  <a:srgbClr val="0070C0"/>
                </a:solidFill>
                <a:effectLst/>
                <a:latin typeface="Arial Narrow" panose="020B0606020202030204" pitchFamily="34" charset="0"/>
                <a:ea typeface="Calibri" panose="020F0502020204030204" pitchFamily="34" charset="0"/>
                <a:cs typeface="Times New Roman" panose="02020603050405020304" pitchFamily="18" charset="0"/>
              </a:rPr>
              <a:t>Factor model analysis</a:t>
            </a:r>
            <a:r>
              <a:rPr lang="en-GB" dirty="0" smtClean="0">
                <a:effectLst/>
                <a:latin typeface="Arial Narrow" panose="020B0606020202030204" pitchFamily="34" charset="0"/>
                <a:ea typeface="Calibri" panose="020F0502020204030204" pitchFamily="34" charset="0"/>
                <a:cs typeface="Times New Roman" panose="02020603050405020304" pitchFamily="18" charset="0"/>
              </a:rPr>
              <a:t>, estimating common factors from a set of financial variables through PCA or related methodology. The assumption is that common factors, which capture the greatest common variation in the set of financial variables, can be seen as representing the fundamental forces influencing the financial system and can be used as the FCI or added to the central bank policy rate to create an FCI.</a:t>
            </a:r>
            <a:endParaRPr lang="en-GB" sz="1600" dirty="0" smtClean="0">
              <a:effectLst/>
              <a:latin typeface="Calibri" panose="020F0502020204030204" pitchFamily="34" charset="0"/>
              <a:ea typeface="MS Mincho"/>
              <a:cs typeface="Times New Roman" panose="02020603050405020304" pitchFamily="18" charset="0"/>
            </a:endParaRPr>
          </a:p>
          <a:p>
            <a:pPr indent="0">
              <a:lnSpc>
                <a:spcPct val="115000"/>
              </a:lnSpc>
              <a:spcAft>
                <a:spcPts val="0"/>
              </a:spcAft>
              <a:buNone/>
            </a:pPr>
            <a:endParaRPr lang="en-GB" sz="1600" dirty="0" smtClean="0">
              <a:effectLst/>
              <a:latin typeface="Calibri" panose="020F0502020204030204" pitchFamily="34" charset="0"/>
              <a:ea typeface="MS Mincho"/>
              <a:cs typeface="Times New Roman" panose="02020603050405020304" pitchFamily="18" charset="0"/>
            </a:endParaRPr>
          </a:p>
          <a:p>
            <a:pPr marL="342900" lvl="0" indent="-342900" algn="just">
              <a:lnSpc>
                <a:spcPct val="115000"/>
              </a:lnSpc>
              <a:spcAft>
                <a:spcPts val="0"/>
              </a:spcAft>
              <a:buClr>
                <a:srgbClr val="0070C0"/>
              </a:buClr>
              <a:buSzPts val="1800"/>
              <a:buFont typeface="Wingdings" panose="05000000000000000000" pitchFamily="2" charset="2"/>
              <a:buChar char=""/>
            </a:pPr>
            <a:r>
              <a:rPr lang="en-GB" dirty="0" smtClean="0">
                <a:effectLst/>
                <a:latin typeface="Arial Narrow" panose="020B0606020202030204" pitchFamily="34" charset="0"/>
                <a:ea typeface="Calibri" panose="020F0502020204030204" pitchFamily="34" charset="0"/>
                <a:cs typeface="Times New Roman" panose="02020603050405020304" pitchFamily="18" charset="0"/>
              </a:rPr>
              <a:t>A more recent and sophisticated methodology has been proposed by Koop and </a:t>
            </a:r>
            <a:r>
              <a:rPr lang="en-GB" dirty="0" err="1" smtClean="0">
                <a:effectLst/>
                <a:latin typeface="Arial Narrow" panose="020B0606020202030204" pitchFamily="34" charset="0"/>
                <a:ea typeface="Calibri" panose="020F0502020204030204" pitchFamily="34" charset="0"/>
                <a:cs typeface="Times New Roman" panose="02020603050405020304" pitchFamily="18" charset="0"/>
              </a:rPr>
              <a:t>Korobolis</a:t>
            </a:r>
            <a:r>
              <a:rPr lang="en-GB" dirty="0" smtClean="0">
                <a:effectLst/>
                <a:latin typeface="Arial Narrow" panose="020B0606020202030204" pitchFamily="34" charset="0"/>
                <a:ea typeface="Calibri" panose="020F0502020204030204" pitchFamily="34" charset="0"/>
                <a:cs typeface="Times New Roman" panose="02020603050405020304" pitchFamily="18" charset="0"/>
              </a:rPr>
              <a:t> (2014), which adopt a </a:t>
            </a:r>
            <a:r>
              <a:rPr lang="en-GB" dirty="0" smtClean="0">
                <a:solidFill>
                  <a:srgbClr val="0070C0"/>
                </a:solidFill>
                <a:effectLst/>
                <a:latin typeface="Arial Narrow" panose="020B0606020202030204" pitchFamily="34" charset="0"/>
                <a:ea typeface="Calibri" panose="020F0502020204030204" pitchFamily="34" charset="0"/>
                <a:cs typeface="Times New Roman" panose="02020603050405020304" pitchFamily="18" charset="0"/>
              </a:rPr>
              <a:t>factor model with time-varying loadings and time-varying volatilities </a:t>
            </a:r>
            <a:r>
              <a:rPr lang="en-GB" dirty="0" smtClean="0">
                <a:effectLst/>
                <a:latin typeface="Arial Narrow" panose="020B0606020202030204" pitchFamily="34" charset="0"/>
                <a:ea typeface="Calibri" panose="020F0502020204030204" pitchFamily="34" charset="0"/>
                <a:cs typeface="Times New Roman" panose="02020603050405020304" pitchFamily="18" charset="0"/>
              </a:rPr>
              <a:t>to aggregate a large number of macroeconomic and financial variables into financial condition indices. This methodology accounts for the potential structural changes that can characterize the relationship between the financial sector and the real economy over time. </a:t>
            </a:r>
            <a:endParaRPr lang="en-GB" sz="1600" dirty="0" smtClean="0">
              <a:effectLst/>
              <a:latin typeface="Calibri" panose="020F0502020204030204" pitchFamily="34" charset="0"/>
              <a:ea typeface="MS Mincho"/>
              <a:cs typeface="Times New Roman" panose="02020603050405020304" pitchFamily="18" charset="0"/>
            </a:endParaRPr>
          </a:p>
          <a:p>
            <a:pPr indent="0">
              <a:lnSpc>
                <a:spcPct val="115000"/>
              </a:lnSpc>
              <a:spcAft>
                <a:spcPts val="0"/>
              </a:spcAft>
              <a:buNone/>
            </a:pPr>
            <a:r>
              <a:rPr lang="en-GB" dirty="0" smtClean="0">
                <a:effectLst/>
                <a:latin typeface="Arial Narrow" panose="020B0606020202030204" pitchFamily="34" charset="0"/>
                <a:ea typeface="Calibri" panose="020F0502020204030204" pitchFamily="34" charset="0"/>
                <a:cs typeface="Times New Roman" panose="02020603050405020304" pitchFamily="18" charset="0"/>
              </a:rPr>
              <a:t> </a:t>
            </a:r>
            <a:endParaRPr lang="en-GB" sz="1800" dirty="0" smtClean="0">
              <a:effectLst/>
              <a:latin typeface="Calibri" panose="020F0502020204030204" pitchFamily="34" charset="0"/>
              <a:ea typeface="MS Mincho"/>
              <a:cs typeface="Times New Roman" panose="02020603050405020304" pitchFamily="18" charset="0"/>
            </a:endParaRPr>
          </a:p>
          <a:p>
            <a:pPr marL="742950" lvl="1" indent="-285750" algn="just">
              <a:lnSpc>
                <a:spcPct val="115000"/>
              </a:lnSpc>
              <a:spcAft>
                <a:spcPts val="1000"/>
              </a:spcAft>
              <a:buSzPts val="1200"/>
              <a:buFont typeface="Courier New" panose="02070309020205020404" pitchFamily="49" charset="0"/>
              <a:buChar char="o"/>
            </a:pPr>
            <a:r>
              <a:rPr lang="en-GB" sz="2900" dirty="0" smtClean="0">
                <a:effectLst/>
                <a:latin typeface="Arial Narrow" panose="020B0606020202030204" pitchFamily="34" charset="0"/>
                <a:ea typeface="Calibri" panose="020F0502020204030204" pitchFamily="34" charset="0"/>
                <a:cs typeface="Times New Roman" panose="02020603050405020304" pitchFamily="18" charset="0"/>
              </a:rPr>
              <a:t>IMF uses the same methodology to estimate FCIs for 43 advanced and emerging market economies using a set of 10 financial indicators, is based on Koop and </a:t>
            </a:r>
            <a:r>
              <a:rPr lang="en-GB" sz="2900" dirty="0" err="1" smtClean="0">
                <a:effectLst/>
                <a:latin typeface="Arial Narrow" panose="020B0606020202030204" pitchFamily="34" charset="0"/>
                <a:ea typeface="Calibri" panose="020F0502020204030204" pitchFamily="34" charset="0"/>
                <a:cs typeface="Times New Roman" panose="02020603050405020304" pitchFamily="18" charset="0"/>
              </a:rPr>
              <a:t>Korobilis</a:t>
            </a:r>
            <a:r>
              <a:rPr lang="en-GB" sz="2900" dirty="0" smtClean="0">
                <a:effectLst/>
                <a:latin typeface="Arial Narrow" panose="020B0606020202030204" pitchFamily="34" charset="0"/>
                <a:ea typeface="Calibri" panose="020F0502020204030204" pitchFamily="34" charset="0"/>
                <a:cs typeface="Times New Roman" panose="02020603050405020304" pitchFamily="18" charset="0"/>
              </a:rPr>
              <a:t> 2014 and build on the estimation of </a:t>
            </a:r>
            <a:r>
              <a:rPr lang="en-GB" sz="2900" dirty="0" err="1" smtClean="0">
                <a:effectLst/>
                <a:latin typeface="Arial Narrow" panose="020B0606020202030204" pitchFamily="34" charset="0"/>
                <a:ea typeface="Calibri" panose="020F0502020204030204" pitchFamily="34" charset="0"/>
                <a:cs typeface="Times New Roman" panose="02020603050405020304" pitchFamily="18" charset="0"/>
              </a:rPr>
              <a:t>Primiceri’s</a:t>
            </a:r>
            <a:r>
              <a:rPr lang="en-GB" sz="2900" dirty="0" smtClean="0">
                <a:effectLst/>
                <a:latin typeface="Arial Narrow" panose="020B0606020202030204" pitchFamily="34" charset="0"/>
                <a:ea typeface="Calibri" panose="020F0502020204030204" pitchFamily="34" charset="0"/>
                <a:cs typeface="Times New Roman" panose="02020603050405020304" pitchFamily="18" charset="0"/>
              </a:rPr>
              <a:t> (2005) time-varying parameter vector </a:t>
            </a:r>
            <a:r>
              <a:rPr lang="en-GB" sz="2900" dirty="0" err="1" smtClean="0">
                <a:effectLst/>
                <a:latin typeface="Arial Narrow" panose="020B0606020202030204" pitchFamily="34" charset="0"/>
                <a:ea typeface="Calibri" panose="020F0502020204030204" pitchFamily="34" charset="0"/>
                <a:cs typeface="Times New Roman" panose="02020603050405020304" pitchFamily="18" charset="0"/>
              </a:rPr>
              <a:t>autoregression</a:t>
            </a:r>
            <a:r>
              <a:rPr lang="en-GB" sz="2900" dirty="0" smtClean="0">
                <a:effectLst/>
                <a:latin typeface="Arial Narrow" panose="020B0606020202030204" pitchFamily="34" charset="0"/>
                <a:ea typeface="Calibri" panose="020F0502020204030204" pitchFamily="34" charset="0"/>
                <a:cs typeface="Times New Roman" panose="02020603050405020304" pitchFamily="18" charset="0"/>
              </a:rPr>
              <a:t> model and dynamic factor models of </a:t>
            </a:r>
            <a:r>
              <a:rPr lang="en-GB" sz="2900" dirty="0" err="1" smtClean="0">
                <a:effectLst/>
                <a:latin typeface="Arial Narrow" panose="020B0606020202030204" pitchFamily="34" charset="0"/>
                <a:ea typeface="Calibri" panose="020F0502020204030204" pitchFamily="34" charset="0"/>
                <a:cs typeface="Times New Roman" panose="02020603050405020304" pitchFamily="18" charset="0"/>
              </a:rPr>
              <a:t>Doz</a:t>
            </a:r>
            <a:r>
              <a:rPr lang="en-GB" sz="2900" dirty="0" smtClean="0">
                <a:effectLst/>
                <a:latin typeface="Arial Narrow" panose="020B0606020202030204" pitchFamily="34" charset="0"/>
                <a:ea typeface="Calibri" panose="020F0502020204030204" pitchFamily="34" charset="0"/>
                <a:cs typeface="Times New Roman" panose="02020603050405020304" pitchFamily="18" charset="0"/>
              </a:rPr>
              <a:t>, </a:t>
            </a:r>
            <a:r>
              <a:rPr lang="en-GB" sz="2900" dirty="0" err="1" smtClean="0">
                <a:effectLst/>
                <a:latin typeface="Arial Narrow" panose="020B0606020202030204" pitchFamily="34" charset="0"/>
                <a:ea typeface="Calibri" panose="020F0502020204030204" pitchFamily="34" charset="0"/>
                <a:cs typeface="Times New Roman" panose="02020603050405020304" pitchFamily="18" charset="0"/>
              </a:rPr>
              <a:t>Giannone</a:t>
            </a:r>
            <a:r>
              <a:rPr lang="en-GB" sz="2900" dirty="0" smtClean="0">
                <a:effectLst/>
                <a:latin typeface="Arial Narrow" panose="020B0606020202030204" pitchFamily="34" charset="0"/>
                <a:ea typeface="Calibri" panose="020F0502020204030204" pitchFamily="34" charset="0"/>
                <a:cs typeface="Times New Roman" panose="02020603050405020304" pitchFamily="18" charset="0"/>
              </a:rPr>
              <a:t>, and </a:t>
            </a:r>
            <a:r>
              <a:rPr lang="en-GB" sz="2900" dirty="0" err="1" smtClean="0">
                <a:effectLst/>
                <a:latin typeface="Arial Narrow" panose="020B0606020202030204" pitchFamily="34" charset="0"/>
                <a:ea typeface="Calibri" panose="020F0502020204030204" pitchFamily="34" charset="0"/>
                <a:cs typeface="Times New Roman" panose="02020603050405020304" pitchFamily="18" charset="0"/>
              </a:rPr>
              <a:t>Reichlin</a:t>
            </a:r>
            <a:r>
              <a:rPr lang="en-GB" sz="2900" dirty="0" smtClean="0">
                <a:effectLst/>
                <a:latin typeface="Arial Narrow" panose="020B0606020202030204" pitchFamily="34" charset="0"/>
                <a:ea typeface="Calibri" panose="020F0502020204030204" pitchFamily="34" charset="0"/>
                <a:cs typeface="Times New Roman" panose="02020603050405020304" pitchFamily="18" charset="0"/>
              </a:rPr>
              <a:t> (2011).</a:t>
            </a:r>
            <a:endParaRPr lang="en-GB" sz="2900" dirty="0" smtClean="0">
              <a:effectLst/>
              <a:latin typeface="Calibri" panose="020F0502020204030204" pitchFamily="34" charset="0"/>
              <a:ea typeface="MS Mincho"/>
              <a:cs typeface="Times New Roman" panose="02020603050405020304" pitchFamily="18" charset="0"/>
            </a:endParaRPr>
          </a:p>
          <a:p>
            <a:endParaRPr lang="en-GB" dirty="0"/>
          </a:p>
        </p:txBody>
      </p:sp>
    </p:spTree>
    <p:extLst>
      <p:ext uri="{BB962C8B-B14F-4D97-AF65-F5344CB8AC3E}">
        <p14:creationId xmlns:p14="http://schemas.microsoft.com/office/powerpoint/2010/main" val="123770455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671938"/>
          </a:xfrm>
          <a:solidFill>
            <a:schemeClr val="accent5">
              <a:lumMod val="75000"/>
            </a:schemeClr>
          </a:solidFill>
        </p:spPr>
        <p:txBody>
          <a:bodyPr>
            <a:normAutofit fontScale="90000"/>
          </a:bodyPr>
          <a:lstStyle/>
          <a:p>
            <a:r>
              <a:rPr lang="sq-AL" dirty="0">
                <a:solidFill>
                  <a:schemeClr val="bg1"/>
                </a:solidFill>
              </a:rPr>
              <a:t> </a:t>
            </a:r>
            <a:r>
              <a:rPr lang="sq-AL" dirty="0" smtClean="0">
                <a:solidFill>
                  <a:srgbClr val="FFFFFF"/>
                </a:solidFill>
                <a:effectLst/>
                <a:latin typeface="Arial Narrow" panose="020B0606020202030204" pitchFamily="34" charset="0"/>
                <a:ea typeface="MS Mincho"/>
                <a:cs typeface="Times New Roman" panose="02020603050405020304" pitchFamily="18" charset="0"/>
              </a:rPr>
              <a:t> METHODOLOGY </a:t>
            </a:r>
            <a:endParaRPr lang="en-GB" dirty="0">
              <a:solidFill>
                <a:schemeClr val="bg1"/>
              </a:solidFill>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122662" y="970156"/>
                <a:ext cx="11775689" cy="5698273"/>
              </a:xfrm>
            </p:spPr>
            <p:txBody>
              <a:bodyPr>
                <a:normAutofit/>
              </a:bodyPr>
              <a:lstStyle/>
              <a:p>
                <a:pPr algn="just">
                  <a:lnSpc>
                    <a:spcPct val="115000"/>
                  </a:lnSpc>
                  <a:spcAft>
                    <a:spcPts val="0"/>
                  </a:spcAft>
                </a:pPr>
                <a:r>
                  <a:rPr lang="en-GB" sz="1900" dirty="0" smtClean="0">
                    <a:effectLst/>
                    <a:latin typeface="Arial Narrow" panose="020B0606020202030204" pitchFamily="34" charset="0"/>
                    <a:ea typeface="MS Mincho"/>
                    <a:cs typeface="Times New Roman" panose="02020603050405020304" pitchFamily="18" charset="0"/>
                  </a:rPr>
                  <a:t>Following Koop and </a:t>
                </a:r>
                <a:r>
                  <a:rPr lang="en-GB" sz="1900" dirty="0" err="1" smtClean="0">
                    <a:effectLst/>
                    <a:latin typeface="Arial Narrow" panose="020B0606020202030204" pitchFamily="34" charset="0"/>
                    <a:ea typeface="MS Mincho"/>
                    <a:cs typeface="Times New Roman" panose="02020603050405020304" pitchFamily="18" charset="0"/>
                  </a:rPr>
                  <a:t>Korobilis</a:t>
                </a:r>
                <a:r>
                  <a:rPr lang="en-GB" sz="1900" dirty="0" smtClean="0">
                    <a:effectLst/>
                    <a:latin typeface="Arial Narrow" panose="020B0606020202030204" pitchFamily="34" charset="0"/>
                    <a:ea typeface="MS Mincho"/>
                    <a:cs typeface="Times New Roman" panose="02020603050405020304" pitchFamily="18" charset="0"/>
                  </a:rPr>
                  <a:t> (2014), let </a:t>
                </a:r>
                <a14:m>
                  <m:oMath xmlns:m="http://schemas.openxmlformats.org/officeDocument/2006/math">
                    <m:sSub>
                      <m:sSubPr>
                        <m:ctrlPr>
                          <a:rPr lang="en-GB" sz="1900" i="1">
                            <a:effectLst/>
                            <a:latin typeface="Cambria Math" panose="02040503050406030204" pitchFamily="18" charset="0"/>
                            <a:ea typeface="MS Mincho"/>
                            <a:cs typeface="Times New Roman" panose="02020603050405020304" pitchFamily="18" charset="0"/>
                          </a:rPr>
                        </m:ctrlPr>
                      </m:sSubPr>
                      <m:e>
                        <m:r>
                          <a:rPr lang="en-GB" sz="1900" i="1">
                            <a:effectLst/>
                            <a:latin typeface="Cambria Math" panose="02040503050406030204" pitchFamily="18" charset="0"/>
                            <a:ea typeface="MS Mincho"/>
                            <a:cs typeface="Times New Roman" panose="02020603050405020304" pitchFamily="18" charset="0"/>
                          </a:rPr>
                          <m:t>𝑥</m:t>
                        </m:r>
                      </m:e>
                      <m:sub>
                        <m:r>
                          <a:rPr lang="en-GB" sz="1900" i="1">
                            <a:effectLst/>
                            <a:latin typeface="Cambria Math" panose="02040503050406030204" pitchFamily="18" charset="0"/>
                            <a:ea typeface="MS Mincho"/>
                            <a:cs typeface="Times New Roman" panose="02020603050405020304" pitchFamily="18" charset="0"/>
                          </a:rPr>
                          <m:t>𝑡</m:t>
                        </m:r>
                      </m:sub>
                    </m:sSub>
                  </m:oMath>
                </a14:m>
                <a:r>
                  <a:rPr lang="en-GB" sz="1900" dirty="0">
                    <a:effectLst/>
                    <a:latin typeface="Arial Narrow" panose="020B0606020202030204" pitchFamily="34" charset="0"/>
                    <a:ea typeface="MS Mincho"/>
                    <a:cs typeface="Times New Roman" panose="02020603050405020304" pitchFamily="18" charset="0"/>
                  </a:rPr>
                  <a:t> (for t = 1, … ,T) be a </a:t>
                </a:r>
                <a14:m>
                  <m:oMath xmlns:m="http://schemas.openxmlformats.org/officeDocument/2006/math">
                    <m:r>
                      <a:rPr lang="en-GB" sz="1900" i="1">
                        <a:effectLst/>
                        <a:latin typeface="Cambria Math" panose="02040503050406030204" pitchFamily="18" charset="0"/>
                        <a:ea typeface="MS Mincho"/>
                        <a:cs typeface="Times New Roman" panose="02020603050405020304" pitchFamily="18" charset="0"/>
                      </a:rPr>
                      <m:t>𝑛</m:t>
                    </m:r>
                    <m:r>
                      <a:rPr lang="en-GB" sz="1900" i="1">
                        <a:effectLst/>
                        <a:latin typeface="Cambria Math" panose="02040503050406030204" pitchFamily="18" charset="0"/>
                        <a:ea typeface="MS Mincho"/>
                        <a:cs typeface="Times New Roman" panose="02020603050405020304" pitchFamily="18" charset="0"/>
                      </a:rPr>
                      <m:t> ×1</m:t>
                    </m:r>
                  </m:oMath>
                </a14:m>
                <a:r>
                  <a:rPr lang="en-GB" sz="1900" dirty="0">
                    <a:effectLst/>
                    <a:latin typeface="Arial Narrow" panose="020B0606020202030204" pitchFamily="34" charset="0"/>
                    <a:ea typeface="MS Mincho"/>
                    <a:cs typeface="Times New Roman" panose="02020603050405020304" pitchFamily="18" charset="0"/>
                  </a:rPr>
                  <a:t> vector of financial variables considered for the construction of the FCI. Let </a:t>
                </a:r>
                <a14:m>
                  <m:oMath xmlns:m="http://schemas.openxmlformats.org/officeDocument/2006/math">
                    <m:sSub>
                      <m:sSubPr>
                        <m:ctrlPr>
                          <a:rPr lang="en-GB" sz="1900" i="1">
                            <a:effectLst/>
                            <a:latin typeface="Cambria Math" panose="02040503050406030204" pitchFamily="18" charset="0"/>
                            <a:ea typeface="MS Mincho"/>
                            <a:cs typeface="Times New Roman" panose="02020603050405020304" pitchFamily="18" charset="0"/>
                          </a:rPr>
                        </m:ctrlPr>
                      </m:sSubPr>
                      <m:e>
                        <m:r>
                          <a:rPr lang="en-GB" sz="1900" i="1">
                            <a:effectLst/>
                            <a:latin typeface="Cambria Math" panose="02040503050406030204" pitchFamily="18" charset="0"/>
                            <a:ea typeface="MS Mincho"/>
                            <a:cs typeface="Times New Roman" panose="02020603050405020304" pitchFamily="18" charset="0"/>
                          </a:rPr>
                          <m:t>𝑦</m:t>
                        </m:r>
                      </m:e>
                      <m:sub>
                        <m:r>
                          <a:rPr lang="en-GB" sz="1900" i="1">
                            <a:effectLst/>
                            <a:latin typeface="Cambria Math" panose="02040503050406030204" pitchFamily="18" charset="0"/>
                            <a:ea typeface="MS Mincho"/>
                            <a:cs typeface="Times New Roman" panose="02020603050405020304" pitchFamily="18" charset="0"/>
                          </a:rPr>
                          <m:t>𝑡</m:t>
                        </m:r>
                      </m:sub>
                    </m:sSub>
                  </m:oMath>
                </a14:m>
                <a:r>
                  <a:rPr lang="en-GB" sz="1900" dirty="0">
                    <a:effectLst/>
                    <a:latin typeface="Arial Narrow" panose="020B0606020202030204" pitchFamily="34" charset="0"/>
                    <a:ea typeface="MS Mincho"/>
                    <a:cs typeface="Times New Roman" panose="02020603050405020304" pitchFamily="18" charset="0"/>
                  </a:rPr>
                  <a:t> be a </a:t>
                </a:r>
                <a14:m>
                  <m:oMath xmlns:m="http://schemas.openxmlformats.org/officeDocument/2006/math">
                    <m:r>
                      <a:rPr lang="en-GB" sz="1900" i="1">
                        <a:effectLst/>
                        <a:latin typeface="Cambria Math" panose="02040503050406030204" pitchFamily="18" charset="0"/>
                        <a:ea typeface="MS Mincho"/>
                        <a:cs typeface="Times New Roman" panose="02020603050405020304" pitchFamily="18" charset="0"/>
                      </a:rPr>
                      <m:t>𝑠</m:t>
                    </m:r>
                    <m:r>
                      <a:rPr lang="en-GB" sz="1900" i="1">
                        <a:effectLst/>
                        <a:latin typeface="Cambria Math" panose="02040503050406030204" pitchFamily="18" charset="0"/>
                        <a:ea typeface="MS Mincho"/>
                        <a:cs typeface="Times New Roman" panose="02020603050405020304" pitchFamily="18" charset="0"/>
                      </a:rPr>
                      <m:t> ×1</m:t>
                    </m:r>
                  </m:oMath>
                </a14:m>
                <a:r>
                  <a:rPr lang="en-GB" sz="1900" dirty="0">
                    <a:effectLst/>
                    <a:latin typeface="Arial Narrow" panose="020B0606020202030204" pitchFamily="34" charset="0"/>
                    <a:ea typeface="MS Mincho"/>
                    <a:cs typeface="Times New Roman" panose="02020603050405020304" pitchFamily="18" charset="0"/>
                  </a:rPr>
                  <a:t> vector of macroeconomic variables of interest, </a:t>
                </a:r>
                <a14:m>
                  <m:oMath xmlns:m="http://schemas.openxmlformats.org/officeDocument/2006/math">
                    <m:sSub>
                      <m:sSubPr>
                        <m:ctrlPr>
                          <a:rPr lang="en-GB" sz="1900" i="1">
                            <a:effectLst/>
                            <a:latin typeface="Cambria Math" panose="02040503050406030204" pitchFamily="18" charset="0"/>
                            <a:ea typeface="MS Mincho"/>
                            <a:cs typeface="Times New Roman" panose="02020603050405020304" pitchFamily="18" charset="0"/>
                          </a:rPr>
                        </m:ctrlPr>
                      </m:sSubPr>
                      <m:e>
                        <m:r>
                          <a:rPr lang="en-GB" sz="1900" i="1">
                            <a:effectLst/>
                            <a:latin typeface="Cambria Math" panose="02040503050406030204" pitchFamily="18" charset="0"/>
                            <a:ea typeface="MS Mincho"/>
                            <a:cs typeface="Times New Roman" panose="02020603050405020304" pitchFamily="18" charset="0"/>
                          </a:rPr>
                          <m:t>𝑦</m:t>
                        </m:r>
                      </m:e>
                      <m:sub>
                        <m:r>
                          <a:rPr lang="en-GB" sz="1900" i="1">
                            <a:effectLst/>
                            <a:latin typeface="Cambria Math" panose="02040503050406030204" pitchFamily="18" charset="0"/>
                            <a:ea typeface="MS Mincho"/>
                            <a:cs typeface="Times New Roman" panose="02020603050405020304" pitchFamily="18" charset="0"/>
                          </a:rPr>
                          <m:t>𝑡</m:t>
                        </m:r>
                      </m:sub>
                    </m:sSub>
                    <m:r>
                      <a:rPr lang="en-GB" sz="1900" i="1">
                        <a:effectLst/>
                        <a:latin typeface="Cambria Math" panose="02040503050406030204" pitchFamily="18" charset="0"/>
                        <a:ea typeface="MS Mincho"/>
                        <a:cs typeface="Times New Roman" panose="02020603050405020304" pitchFamily="18" charset="0"/>
                      </a:rPr>
                      <m:t>=</m:t>
                    </m:r>
                    <m:sSup>
                      <m:sSupPr>
                        <m:ctrlPr>
                          <a:rPr lang="en-GB" sz="1900" i="1">
                            <a:effectLst/>
                            <a:latin typeface="Cambria Math" panose="02040503050406030204" pitchFamily="18" charset="0"/>
                            <a:ea typeface="MS Mincho"/>
                            <a:cs typeface="Times New Roman" panose="02020603050405020304" pitchFamily="18" charset="0"/>
                          </a:rPr>
                        </m:ctrlPr>
                      </m:sSupPr>
                      <m:e>
                        <m:d>
                          <m:dPr>
                            <m:ctrlPr>
                              <a:rPr lang="en-GB" sz="1900" i="1">
                                <a:effectLst/>
                                <a:latin typeface="Cambria Math" panose="02040503050406030204" pitchFamily="18" charset="0"/>
                                <a:ea typeface="MS Mincho"/>
                                <a:cs typeface="Times New Roman" panose="02020603050405020304" pitchFamily="18" charset="0"/>
                              </a:rPr>
                            </m:ctrlPr>
                          </m:dPr>
                          <m:e>
                            <m:sSub>
                              <m:sSubPr>
                                <m:ctrlPr>
                                  <a:rPr lang="en-GB" sz="1900" i="1">
                                    <a:effectLst/>
                                    <a:latin typeface="Cambria Math" panose="02040503050406030204" pitchFamily="18" charset="0"/>
                                    <a:ea typeface="MS Mincho"/>
                                    <a:cs typeface="Times New Roman" panose="02020603050405020304" pitchFamily="18" charset="0"/>
                                  </a:rPr>
                                </m:ctrlPr>
                              </m:sSubPr>
                              <m:e>
                                <m:r>
                                  <a:rPr lang="en-GB" sz="1900" i="1">
                                    <a:effectLst/>
                                    <a:latin typeface="Cambria Math" panose="02040503050406030204" pitchFamily="18" charset="0"/>
                                    <a:ea typeface="MS Mincho"/>
                                    <a:cs typeface="Times New Roman" panose="02020603050405020304" pitchFamily="18" charset="0"/>
                                  </a:rPr>
                                  <m:t>𝜋</m:t>
                                </m:r>
                              </m:e>
                              <m:sub>
                                <m:r>
                                  <a:rPr lang="en-GB" sz="1900" i="1">
                                    <a:effectLst/>
                                    <a:latin typeface="Cambria Math" panose="02040503050406030204" pitchFamily="18" charset="0"/>
                                    <a:ea typeface="MS Mincho"/>
                                    <a:cs typeface="Times New Roman" panose="02020603050405020304" pitchFamily="18" charset="0"/>
                                  </a:rPr>
                                  <m:t>𝑡</m:t>
                                </m:r>
                              </m:sub>
                            </m:sSub>
                            <m:r>
                              <a:rPr lang="en-GB" sz="1900" i="1">
                                <a:effectLst/>
                                <a:latin typeface="Cambria Math" panose="02040503050406030204" pitchFamily="18" charset="0"/>
                                <a:ea typeface="MS Mincho"/>
                                <a:cs typeface="Times New Roman" panose="02020603050405020304" pitchFamily="18" charset="0"/>
                              </a:rPr>
                              <m:t>,</m:t>
                            </m:r>
                            <m:sSub>
                              <m:sSubPr>
                                <m:ctrlPr>
                                  <a:rPr lang="en-GB" sz="1900" i="1">
                                    <a:effectLst/>
                                    <a:latin typeface="Cambria Math" panose="02040503050406030204" pitchFamily="18" charset="0"/>
                                    <a:ea typeface="MS Mincho"/>
                                    <a:cs typeface="Times New Roman" panose="02020603050405020304" pitchFamily="18" charset="0"/>
                                  </a:rPr>
                                </m:ctrlPr>
                              </m:sSubPr>
                              <m:e>
                                <m:r>
                                  <a:rPr lang="en-GB" sz="1900" i="1">
                                    <a:effectLst/>
                                    <a:latin typeface="Cambria Math" panose="02040503050406030204" pitchFamily="18" charset="0"/>
                                    <a:ea typeface="MS Mincho"/>
                                    <a:cs typeface="Times New Roman" panose="02020603050405020304" pitchFamily="18" charset="0"/>
                                  </a:rPr>
                                  <m:t>𝑟</m:t>
                                </m:r>
                              </m:e>
                              <m:sub>
                                <m:r>
                                  <a:rPr lang="en-GB" sz="1900" i="1">
                                    <a:effectLst/>
                                    <a:latin typeface="Cambria Math" panose="02040503050406030204" pitchFamily="18" charset="0"/>
                                    <a:ea typeface="MS Mincho"/>
                                    <a:cs typeface="Times New Roman" panose="02020603050405020304" pitchFamily="18" charset="0"/>
                                  </a:rPr>
                                  <m:t>𝑡</m:t>
                                </m:r>
                              </m:sub>
                            </m:sSub>
                            <m:r>
                              <a:rPr lang="en-GB" sz="1900" i="1">
                                <a:effectLst/>
                                <a:latin typeface="Cambria Math" panose="02040503050406030204" pitchFamily="18" charset="0"/>
                                <a:ea typeface="MS Mincho"/>
                                <a:cs typeface="Times New Roman" panose="02020603050405020304" pitchFamily="18" charset="0"/>
                              </a:rPr>
                              <m:t>,</m:t>
                            </m:r>
                            <m:sSub>
                              <m:sSubPr>
                                <m:ctrlPr>
                                  <a:rPr lang="en-GB" sz="1900" i="1">
                                    <a:effectLst/>
                                    <a:latin typeface="Cambria Math" panose="02040503050406030204" pitchFamily="18" charset="0"/>
                                    <a:ea typeface="MS Mincho"/>
                                    <a:cs typeface="Times New Roman" panose="02020603050405020304" pitchFamily="18" charset="0"/>
                                  </a:rPr>
                                </m:ctrlPr>
                              </m:sSubPr>
                              <m:e>
                                <m:r>
                                  <a:rPr lang="en-GB" sz="1900" i="1">
                                    <a:effectLst/>
                                    <a:latin typeface="Cambria Math" panose="02040503050406030204" pitchFamily="18" charset="0"/>
                                    <a:ea typeface="MS Mincho"/>
                                    <a:cs typeface="Times New Roman" panose="02020603050405020304" pitchFamily="18" charset="0"/>
                                  </a:rPr>
                                  <m:t>𝑔</m:t>
                                </m:r>
                              </m:e>
                              <m:sub>
                                <m:r>
                                  <a:rPr lang="en-GB" sz="1900" i="1">
                                    <a:effectLst/>
                                    <a:latin typeface="Cambria Math" panose="02040503050406030204" pitchFamily="18" charset="0"/>
                                    <a:ea typeface="MS Mincho"/>
                                    <a:cs typeface="Times New Roman" panose="02020603050405020304" pitchFamily="18" charset="0"/>
                                  </a:rPr>
                                  <m:t>𝑡</m:t>
                                </m:r>
                              </m:sub>
                            </m:sSub>
                          </m:e>
                        </m:d>
                      </m:e>
                      <m:sup>
                        <m:r>
                          <a:rPr lang="en-GB" sz="1900" i="1">
                            <a:effectLst/>
                            <a:latin typeface="Cambria Math" panose="02040503050406030204" pitchFamily="18" charset="0"/>
                            <a:ea typeface="MS Mincho"/>
                            <a:cs typeface="Times New Roman" panose="02020603050405020304" pitchFamily="18" charset="0"/>
                          </a:rPr>
                          <m:t>′</m:t>
                        </m:r>
                      </m:sup>
                    </m:sSup>
                  </m:oMath>
                </a14:m>
                <a:r>
                  <a:rPr lang="en-GB" sz="1900" dirty="0">
                    <a:effectLst/>
                    <a:latin typeface="Arial Narrow" panose="020B0606020202030204" pitchFamily="34" charset="0"/>
                    <a:ea typeface="MS Mincho"/>
                    <a:cs typeface="Times New Roman" panose="02020603050405020304" pitchFamily="18" charset="0"/>
                  </a:rPr>
                  <a:t>, where </a:t>
                </a:r>
                <a14:m>
                  <m:oMath xmlns:m="http://schemas.openxmlformats.org/officeDocument/2006/math">
                    <m:sSub>
                      <m:sSubPr>
                        <m:ctrlPr>
                          <a:rPr lang="en-GB" sz="1900" i="1">
                            <a:effectLst/>
                            <a:latin typeface="Cambria Math" panose="02040503050406030204" pitchFamily="18" charset="0"/>
                            <a:ea typeface="MS Mincho"/>
                            <a:cs typeface="Times New Roman" panose="02020603050405020304" pitchFamily="18" charset="0"/>
                          </a:rPr>
                        </m:ctrlPr>
                      </m:sSubPr>
                      <m:e>
                        <m:r>
                          <a:rPr lang="en-GB" sz="1900" i="1">
                            <a:effectLst/>
                            <a:latin typeface="Cambria Math" panose="02040503050406030204" pitchFamily="18" charset="0"/>
                            <a:ea typeface="MS Mincho"/>
                            <a:cs typeface="Times New Roman" panose="02020603050405020304" pitchFamily="18" charset="0"/>
                          </a:rPr>
                          <m:t>𝜋</m:t>
                        </m:r>
                      </m:e>
                      <m:sub>
                        <m:r>
                          <a:rPr lang="en-GB" sz="1900" i="1">
                            <a:effectLst/>
                            <a:latin typeface="Cambria Math" panose="02040503050406030204" pitchFamily="18" charset="0"/>
                            <a:ea typeface="MS Mincho"/>
                            <a:cs typeface="Times New Roman" panose="02020603050405020304" pitchFamily="18" charset="0"/>
                          </a:rPr>
                          <m:t>𝑡</m:t>
                        </m:r>
                      </m:sub>
                    </m:sSub>
                  </m:oMath>
                </a14:m>
                <a:r>
                  <a:rPr lang="en-GB" sz="1900" dirty="0">
                    <a:effectLst/>
                    <a:latin typeface="Arial Narrow" panose="020B0606020202030204" pitchFamily="34" charset="0"/>
                    <a:ea typeface="MS Mincho"/>
                    <a:cs typeface="Times New Roman" panose="02020603050405020304" pitchFamily="18" charset="0"/>
                  </a:rPr>
                  <a:t> is the CPI inflation rate, </a:t>
                </a:r>
                <a14:m>
                  <m:oMath xmlns:m="http://schemas.openxmlformats.org/officeDocument/2006/math">
                    <m:sSub>
                      <m:sSubPr>
                        <m:ctrlPr>
                          <a:rPr lang="en-GB" sz="1900" i="1">
                            <a:effectLst/>
                            <a:latin typeface="Cambria Math" panose="02040503050406030204" pitchFamily="18" charset="0"/>
                            <a:ea typeface="MS Mincho"/>
                            <a:cs typeface="Times New Roman" panose="02020603050405020304" pitchFamily="18" charset="0"/>
                          </a:rPr>
                        </m:ctrlPr>
                      </m:sSubPr>
                      <m:e>
                        <m:r>
                          <a:rPr lang="en-GB" sz="1900" i="1">
                            <a:effectLst/>
                            <a:latin typeface="Cambria Math" panose="02040503050406030204" pitchFamily="18" charset="0"/>
                            <a:ea typeface="MS Mincho"/>
                            <a:cs typeface="Times New Roman" panose="02020603050405020304" pitchFamily="18" charset="0"/>
                          </a:rPr>
                          <m:t>𝑟</m:t>
                        </m:r>
                      </m:e>
                      <m:sub>
                        <m:r>
                          <a:rPr lang="en-GB" sz="1900" i="1">
                            <a:effectLst/>
                            <a:latin typeface="Cambria Math" panose="02040503050406030204" pitchFamily="18" charset="0"/>
                            <a:ea typeface="MS Mincho"/>
                            <a:cs typeface="Times New Roman" panose="02020603050405020304" pitchFamily="18" charset="0"/>
                          </a:rPr>
                          <m:t>𝑡</m:t>
                        </m:r>
                      </m:sub>
                    </m:sSub>
                  </m:oMath>
                </a14:m>
                <a:r>
                  <a:rPr lang="en-GB" sz="1900" dirty="0">
                    <a:effectLst/>
                    <a:latin typeface="Arial Narrow" panose="020B0606020202030204" pitchFamily="34" charset="0"/>
                    <a:ea typeface="MS Mincho"/>
                    <a:cs typeface="Times New Roman" panose="02020603050405020304" pitchFamily="18" charset="0"/>
                  </a:rPr>
                  <a:t> is the monetary policy rate and </a:t>
                </a:r>
                <a14:m>
                  <m:oMath xmlns:m="http://schemas.openxmlformats.org/officeDocument/2006/math">
                    <m:sSub>
                      <m:sSubPr>
                        <m:ctrlPr>
                          <a:rPr lang="en-GB" sz="1900" i="1">
                            <a:effectLst/>
                            <a:latin typeface="Cambria Math" panose="02040503050406030204" pitchFamily="18" charset="0"/>
                            <a:ea typeface="MS Mincho"/>
                            <a:cs typeface="Times New Roman" panose="02020603050405020304" pitchFamily="18" charset="0"/>
                          </a:rPr>
                        </m:ctrlPr>
                      </m:sSubPr>
                      <m:e>
                        <m:r>
                          <a:rPr lang="en-GB" sz="1900" i="1">
                            <a:effectLst/>
                            <a:latin typeface="Cambria Math" panose="02040503050406030204" pitchFamily="18" charset="0"/>
                            <a:ea typeface="MS Mincho"/>
                            <a:cs typeface="Times New Roman" panose="02020603050405020304" pitchFamily="18" charset="0"/>
                          </a:rPr>
                          <m:t>𝑔</m:t>
                        </m:r>
                      </m:e>
                      <m:sub>
                        <m:r>
                          <a:rPr lang="en-GB" sz="1900" i="1">
                            <a:effectLst/>
                            <a:latin typeface="Cambria Math" panose="02040503050406030204" pitchFamily="18" charset="0"/>
                            <a:ea typeface="MS Mincho"/>
                            <a:cs typeface="Times New Roman" panose="02020603050405020304" pitchFamily="18" charset="0"/>
                          </a:rPr>
                          <m:t>𝑡</m:t>
                        </m:r>
                      </m:sub>
                    </m:sSub>
                  </m:oMath>
                </a14:m>
                <a:r>
                  <a:rPr lang="en-GB" sz="1900" dirty="0">
                    <a:effectLst/>
                    <a:latin typeface="Arial Narrow" panose="020B0606020202030204" pitchFamily="34" charset="0"/>
                    <a:ea typeface="MS Mincho"/>
                    <a:cs typeface="Times New Roman" panose="02020603050405020304" pitchFamily="18" charset="0"/>
                  </a:rPr>
                  <a:t> is the growth rate of real GDP. The p-lag TVP-FAVAR can be expressed as</a:t>
                </a:r>
                <a:r>
                  <a:rPr lang="en-GB" sz="1900" dirty="0" smtClean="0">
                    <a:effectLst/>
                    <a:latin typeface="Arial Narrow" panose="020B0606020202030204" pitchFamily="34" charset="0"/>
                    <a:ea typeface="MS Mincho"/>
                    <a:cs typeface="Times New Roman" panose="02020603050405020304" pitchFamily="18" charset="0"/>
                  </a:rPr>
                  <a:t>:</a:t>
                </a:r>
              </a:p>
              <a:p>
                <a:pPr marL="0" indent="0" algn="just">
                  <a:lnSpc>
                    <a:spcPct val="115000"/>
                  </a:lnSpc>
                  <a:spcAft>
                    <a:spcPts val="0"/>
                  </a:spcAft>
                  <a:buNone/>
                </a:pPr>
                <a:endParaRPr lang="en-GB" sz="1900" dirty="0">
                  <a:latin typeface="Arial Narrow" panose="020B0606020202030204" pitchFamily="34" charset="0"/>
                  <a:ea typeface="MS Mincho"/>
                  <a:cs typeface="Times New Roman" panose="02020603050405020304" pitchFamily="18" charset="0"/>
                </a:endParaRPr>
              </a:p>
              <a:p>
                <a:pPr algn="just">
                  <a:lnSpc>
                    <a:spcPct val="115000"/>
                  </a:lnSpc>
                  <a:spcAft>
                    <a:spcPts val="0"/>
                  </a:spcAft>
                </a:pPr>
                <a:endParaRPr lang="en-GB" sz="1900" dirty="0" smtClean="0">
                  <a:effectLst/>
                  <a:latin typeface="Arial Narrow" panose="020B0606020202030204" pitchFamily="34" charset="0"/>
                  <a:ea typeface="MS Mincho"/>
                  <a:cs typeface="Times New Roman" panose="02020603050405020304" pitchFamily="18" charset="0"/>
                </a:endParaRPr>
              </a:p>
              <a:p>
                <a:pPr algn="just">
                  <a:lnSpc>
                    <a:spcPct val="115000"/>
                  </a:lnSpc>
                  <a:spcAft>
                    <a:spcPts val="0"/>
                  </a:spcAft>
                </a:pPr>
                <a:endParaRPr lang="en-GB" sz="1900" dirty="0">
                  <a:latin typeface="Arial Narrow" panose="020B0606020202030204" pitchFamily="34" charset="0"/>
                  <a:ea typeface="MS Mincho"/>
                  <a:cs typeface="Times New Roman" panose="02020603050405020304" pitchFamily="18" charset="0"/>
                </a:endParaRPr>
              </a:p>
              <a:p>
                <a:r>
                  <a:rPr lang="en-GB" sz="1900" dirty="0">
                    <a:latin typeface="Arial Narrow" panose="020B0606020202030204" pitchFamily="34" charset="0"/>
                  </a:rPr>
                  <a:t>where </a:t>
                </a:r>
                <a14:m>
                  <m:oMath xmlns:m="http://schemas.openxmlformats.org/officeDocument/2006/math">
                    <m:sSubSup>
                      <m:sSubSupPr>
                        <m:ctrlPr>
                          <a:rPr lang="en-GB" sz="1900" i="1">
                            <a:latin typeface="Cambria Math" panose="02040503050406030204" pitchFamily="18" charset="0"/>
                          </a:rPr>
                        </m:ctrlPr>
                      </m:sSubSupPr>
                      <m:e>
                        <m:r>
                          <a:rPr lang="en-GB" sz="1900" i="1">
                            <a:latin typeface="Cambria Math" panose="02040503050406030204" pitchFamily="18" charset="0"/>
                          </a:rPr>
                          <m:t>𝜆</m:t>
                        </m:r>
                      </m:e>
                      <m:sub>
                        <m:r>
                          <a:rPr lang="en-GB" sz="1900" i="1">
                            <a:latin typeface="Cambria Math" panose="02040503050406030204" pitchFamily="18" charset="0"/>
                          </a:rPr>
                          <m:t>𝑡</m:t>
                        </m:r>
                      </m:sub>
                      <m:sup>
                        <m:r>
                          <a:rPr lang="en-GB" sz="1900" i="1">
                            <a:latin typeface="Cambria Math" panose="02040503050406030204" pitchFamily="18" charset="0"/>
                          </a:rPr>
                          <m:t>𝑦</m:t>
                        </m:r>
                      </m:sup>
                    </m:sSubSup>
                  </m:oMath>
                </a14:m>
                <a:r>
                  <a:rPr lang="en-GB" sz="1900" dirty="0">
                    <a:latin typeface="Arial Narrow" panose="020B0606020202030204" pitchFamily="34" charset="0"/>
                  </a:rPr>
                  <a:t>are regression coefficients, </a:t>
                </a:r>
                <a14:m>
                  <m:oMath xmlns:m="http://schemas.openxmlformats.org/officeDocument/2006/math">
                    <m:sSubSup>
                      <m:sSubSupPr>
                        <m:ctrlPr>
                          <a:rPr lang="en-GB" sz="1900" i="1">
                            <a:latin typeface="Cambria Math" panose="02040503050406030204" pitchFamily="18" charset="0"/>
                          </a:rPr>
                        </m:ctrlPr>
                      </m:sSubSupPr>
                      <m:e>
                        <m:r>
                          <a:rPr lang="en-GB" sz="1900" i="1">
                            <a:latin typeface="Cambria Math" panose="02040503050406030204" pitchFamily="18" charset="0"/>
                          </a:rPr>
                          <m:t>𝜆</m:t>
                        </m:r>
                      </m:e>
                      <m:sub>
                        <m:r>
                          <a:rPr lang="en-GB" sz="1900" i="1">
                            <a:latin typeface="Cambria Math" panose="02040503050406030204" pitchFamily="18" charset="0"/>
                          </a:rPr>
                          <m:t>𝑡</m:t>
                        </m:r>
                      </m:sub>
                      <m:sup>
                        <m:r>
                          <a:rPr lang="en-GB" sz="1900" i="1">
                            <a:latin typeface="Cambria Math" panose="02040503050406030204" pitchFamily="18" charset="0"/>
                          </a:rPr>
                          <m:t>𝑓</m:t>
                        </m:r>
                      </m:sup>
                    </m:sSubSup>
                  </m:oMath>
                </a14:m>
                <a:r>
                  <a:rPr lang="en-GB" sz="1900" dirty="0">
                    <a:latin typeface="Arial Narrow" panose="020B0606020202030204" pitchFamily="34" charset="0"/>
                  </a:rPr>
                  <a:t>are factor loadings, </a:t>
                </a:r>
                <a14:m>
                  <m:oMath xmlns:m="http://schemas.openxmlformats.org/officeDocument/2006/math">
                    <m:sSub>
                      <m:sSubPr>
                        <m:ctrlPr>
                          <a:rPr lang="en-GB" sz="1900" i="1">
                            <a:latin typeface="Cambria Math" panose="02040503050406030204" pitchFamily="18" charset="0"/>
                          </a:rPr>
                        </m:ctrlPr>
                      </m:sSubPr>
                      <m:e>
                        <m:r>
                          <a:rPr lang="en-GB" sz="1900" i="1">
                            <a:latin typeface="Cambria Math" panose="02040503050406030204" pitchFamily="18" charset="0"/>
                          </a:rPr>
                          <m:t>𝑓</m:t>
                        </m:r>
                      </m:e>
                      <m:sub>
                        <m:r>
                          <a:rPr lang="en-GB" sz="1900" i="1">
                            <a:latin typeface="Cambria Math" panose="02040503050406030204" pitchFamily="18" charset="0"/>
                          </a:rPr>
                          <m:t>𝑡</m:t>
                        </m:r>
                      </m:sub>
                    </m:sSub>
                  </m:oMath>
                </a14:m>
                <a:r>
                  <a:rPr lang="en-GB" sz="1900" dirty="0">
                    <a:latin typeface="Arial Narrow" panose="020B0606020202030204" pitchFamily="34" charset="0"/>
                  </a:rPr>
                  <a:t> is the latent factor which represents the FCI, </a:t>
                </a:r>
                <a14:m>
                  <m:oMath xmlns:m="http://schemas.openxmlformats.org/officeDocument/2006/math">
                    <m:sSub>
                      <m:sSubPr>
                        <m:ctrlPr>
                          <a:rPr lang="en-GB" sz="1900" i="1">
                            <a:latin typeface="Cambria Math" panose="02040503050406030204" pitchFamily="18" charset="0"/>
                          </a:rPr>
                        </m:ctrlPr>
                      </m:sSubPr>
                      <m:e>
                        <m:r>
                          <a:rPr lang="en-GB" sz="1900" i="1">
                            <a:latin typeface="Cambria Math" panose="02040503050406030204" pitchFamily="18" charset="0"/>
                          </a:rPr>
                          <m:t>𝑐</m:t>
                        </m:r>
                      </m:e>
                      <m:sub>
                        <m:r>
                          <a:rPr lang="en-GB" sz="1900" i="1">
                            <a:latin typeface="Cambria Math" panose="02040503050406030204" pitchFamily="18" charset="0"/>
                          </a:rPr>
                          <m:t>𝑡</m:t>
                        </m:r>
                      </m:sub>
                    </m:sSub>
                  </m:oMath>
                </a14:m>
                <a:r>
                  <a:rPr lang="en-GB" sz="1900" dirty="0">
                    <a:latin typeface="Arial Narrow" panose="020B0606020202030204" pitchFamily="34" charset="0"/>
                  </a:rPr>
                  <a:t> is a vector of intercepts, </a:t>
                </a:r>
                <a14:m>
                  <m:oMath xmlns:m="http://schemas.openxmlformats.org/officeDocument/2006/math">
                    <m:r>
                      <a:rPr lang="en-GB" sz="1900" i="1">
                        <a:latin typeface="Cambria Math" panose="02040503050406030204" pitchFamily="18" charset="0"/>
                      </a:rPr>
                      <m:t>(</m:t>
                    </m:r>
                    <m:sSub>
                      <m:sSubPr>
                        <m:ctrlPr>
                          <a:rPr lang="en-GB" sz="1900" i="1">
                            <a:latin typeface="Cambria Math" panose="02040503050406030204" pitchFamily="18" charset="0"/>
                          </a:rPr>
                        </m:ctrlPr>
                      </m:sSubPr>
                      <m:e>
                        <m:r>
                          <a:rPr lang="en-GB" sz="1900" i="1">
                            <a:latin typeface="Cambria Math" panose="02040503050406030204" pitchFamily="18" charset="0"/>
                          </a:rPr>
                          <m:t>𝐵</m:t>
                        </m:r>
                      </m:e>
                      <m:sub>
                        <m:r>
                          <a:rPr lang="en-GB" sz="1900" i="1">
                            <a:latin typeface="Cambria Math" panose="02040503050406030204" pitchFamily="18" charset="0"/>
                          </a:rPr>
                          <m:t>𝑡</m:t>
                        </m:r>
                        <m:r>
                          <a:rPr lang="en-GB" sz="1900" i="1">
                            <a:latin typeface="Cambria Math" panose="02040503050406030204" pitchFamily="18" charset="0"/>
                          </a:rPr>
                          <m:t>,1</m:t>
                        </m:r>
                      </m:sub>
                    </m:sSub>
                    <m:r>
                      <a:rPr lang="en-GB" sz="1900" i="1">
                        <a:latin typeface="Cambria Math" panose="02040503050406030204" pitchFamily="18" charset="0"/>
                      </a:rPr>
                      <m:t>, …, </m:t>
                    </m:r>
                    <m:sSub>
                      <m:sSubPr>
                        <m:ctrlPr>
                          <a:rPr lang="en-GB" sz="1900" i="1">
                            <a:latin typeface="Cambria Math" panose="02040503050406030204" pitchFamily="18" charset="0"/>
                          </a:rPr>
                        </m:ctrlPr>
                      </m:sSubPr>
                      <m:e>
                        <m:r>
                          <a:rPr lang="en-GB" sz="1900" i="1">
                            <a:latin typeface="Cambria Math" panose="02040503050406030204" pitchFamily="18" charset="0"/>
                          </a:rPr>
                          <m:t>𝐵</m:t>
                        </m:r>
                      </m:e>
                      <m:sub>
                        <m:r>
                          <a:rPr lang="en-GB" sz="1900" i="1">
                            <a:latin typeface="Cambria Math" panose="02040503050406030204" pitchFamily="18" charset="0"/>
                          </a:rPr>
                          <m:t>𝑡</m:t>
                        </m:r>
                        <m:r>
                          <a:rPr lang="en-GB" sz="1900" i="1">
                            <a:latin typeface="Cambria Math" panose="02040503050406030204" pitchFamily="18" charset="0"/>
                          </a:rPr>
                          <m:t>,</m:t>
                        </m:r>
                        <m:r>
                          <a:rPr lang="en-GB" sz="1900" i="1">
                            <a:latin typeface="Cambria Math" panose="02040503050406030204" pitchFamily="18" charset="0"/>
                          </a:rPr>
                          <m:t>𝑝</m:t>
                        </m:r>
                      </m:sub>
                    </m:sSub>
                    <m:r>
                      <a:rPr lang="en-GB" sz="1900" i="1">
                        <a:latin typeface="Cambria Math" panose="02040503050406030204" pitchFamily="18" charset="0"/>
                      </a:rPr>
                      <m:t>)</m:t>
                    </m:r>
                  </m:oMath>
                </a14:m>
                <a:r>
                  <a:rPr lang="en-GB" sz="1900" dirty="0">
                    <a:latin typeface="Arial Narrow" panose="020B0606020202030204" pitchFamily="34" charset="0"/>
                  </a:rPr>
                  <a:t> are VAR coefficients and </a:t>
                </a:r>
                <a14:m>
                  <m:oMath xmlns:m="http://schemas.openxmlformats.org/officeDocument/2006/math">
                    <m:sSub>
                      <m:sSubPr>
                        <m:ctrlPr>
                          <a:rPr lang="en-GB" sz="1900" i="1">
                            <a:latin typeface="Cambria Math" panose="02040503050406030204" pitchFamily="18" charset="0"/>
                          </a:rPr>
                        </m:ctrlPr>
                      </m:sSubPr>
                      <m:e>
                        <m:r>
                          <a:rPr lang="en-GB" sz="1900" i="1">
                            <a:latin typeface="Cambria Math" panose="02040503050406030204" pitchFamily="18" charset="0"/>
                          </a:rPr>
                          <m:t>𝜈</m:t>
                        </m:r>
                      </m:e>
                      <m:sub>
                        <m:r>
                          <a:rPr lang="en-GB" sz="1900" i="1">
                            <a:latin typeface="Cambria Math" panose="02040503050406030204" pitchFamily="18" charset="0"/>
                          </a:rPr>
                          <m:t>𝑡</m:t>
                        </m:r>
                      </m:sub>
                    </m:sSub>
                  </m:oMath>
                </a14:m>
                <a:r>
                  <a:rPr lang="en-GB" sz="1900" dirty="0">
                    <a:latin typeface="Arial Narrow" panose="020B0606020202030204" pitchFamily="34" charset="0"/>
                  </a:rPr>
                  <a:t> and </a:t>
                </a:r>
                <a14:m>
                  <m:oMath xmlns:m="http://schemas.openxmlformats.org/officeDocument/2006/math">
                    <m:sSub>
                      <m:sSubPr>
                        <m:ctrlPr>
                          <a:rPr lang="en-GB" sz="1900" i="1">
                            <a:latin typeface="Cambria Math" panose="02040503050406030204" pitchFamily="18" charset="0"/>
                          </a:rPr>
                        </m:ctrlPr>
                      </m:sSubPr>
                      <m:e>
                        <m:r>
                          <a:rPr lang="en-GB" sz="1900" i="1">
                            <a:latin typeface="Cambria Math" panose="02040503050406030204" pitchFamily="18" charset="0"/>
                          </a:rPr>
                          <m:t>𝜀</m:t>
                        </m:r>
                      </m:e>
                      <m:sub>
                        <m:r>
                          <a:rPr lang="en-GB" sz="1900" i="1">
                            <a:latin typeface="Cambria Math" panose="02040503050406030204" pitchFamily="18" charset="0"/>
                          </a:rPr>
                          <m:t>𝑡</m:t>
                        </m:r>
                      </m:sub>
                    </m:sSub>
                  </m:oMath>
                </a14:m>
                <a:r>
                  <a:rPr lang="en-GB" sz="1900" dirty="0">
                    <a:latin typeface="Arial Narrow" panose="020B0606020202030204" pitchFamily="34" charset="0"/>
                  </a:rPr>
                  <a:t> are zero-mean Gaussian disturbances with time-varying covariance </a:t>
                </a:r>
                <a14:m>
                  <m:oMath xmlns:m="http://schemas.openxmlformats.org/officeDocument/2006/math">
                    <m:sSub>
                      <m:sSubPr>
                        <m:ctrlPr>
                          <a:rPr lang="en-GB" sz="1900" i="1">
                            <a:latin typeface="Cambria Math" panose="02040503050406030204" pitchFamily="18" charset="0"/>
                          </a:rPr>
                        </m:ctrlPr>
                      </m:sSubPr>
                      <m:e>
                        <m:r>
                          <a:rPr lang="en-GB" sz="1900" i="1">
                            <a:latin typeface="Cambria Math" panose="02040503050406030204" pitchFamily="18" charset="0"/>
                          </a:rPr>
                          <m:t>𝑉</m:t>
                        </m:r>
                      </m:e>
                      <m:sub>
                        <m:r>
                          <a:rPr lang="en-GB" sz="1900" i="1">
                            <a:latin typeface="Cambria Math" panose="02040503050406030204" pitchFamily="18" charset="0"/>
                          </a:rPr>
                          <m:t>𝑡</m:t>
                        </m:r>
                      </m:sub>
                    </m:sSub>
                  </m:oMath>
                </a14:m>
                <a:r>
                  <a:rPr lang="en-GB" sz="1900" dirty="0">
                    <a:latin typeface="Arial Narrow" panose="020B0606020202030204" pitchFamily="34" charset="0"/>
                  </a:rPr>
                  <a:t> and </a:t>
                </a:r>
                <a14:m>
                  <m:oMath xmlns:m="http://schemas.openxmlformats.org/officeDocument/2006/math">
                    <m:sSub>
                      <m:sSubPr>
                        <m:ctrlPr>
                          <a:rPr lang="en-GB" sz="1900" i="1">
                            <a:latin typeface="Cambria Math" panose="02040503050406030204" pitchFamily="18" charset="0"/>
                          </a:rPr>
                        </m:ctrlPr>
                      </m:sSubPr>
                      <m:e>
                        <m:r>
                          <a:rPr lang="en-GB" sz="1900" i="1">
                            <a:latin typeface="Cambria Math" panose="02040503050406030204" pitchFamily="18" charset="0"/>
                          </a:rPr>
                          <m:t>𝑄</m:t>
                        </m:r>
                      </m:e>
                      <m:sub>
                        <m:r>
                          <a:rPr lang="en-GB" sz="1900" i="1">
                            <a:latin typeface="Cambria Math" panose="02040503050406030204" pitchFamily="18" charset="0"/>
                          </a:rPr>
                          <m:t>𝑡</m:t>
                        </m:r>
                      </m:sub>
                    </m:sSub>
                  </m:oMath>
                </a14:m>
                <a:r>
                  <a:rPr lang="en-GB" sz="1900" dirty="0">
                    <a:latin typeface="Arial Narrow" panose="020B0606020202030204" pitchFamily="34" charset="0"/>
                  </a:rPr>
                  <a:t>. </a:t>
                </a:r>
                <a14:m>
                  <m:oMath xmlns:m="http://schemas.openxmlformats.org/officeDocument/2006/math">
                    <m:sSub>
                      <m:sSubPr>
                        <m:ctrlPr>
                          <a:rPr lang="en-GB" sz="1900" i="1">
                            <a:latin typeface="Cambria Math" panose="02040503050406030204" pitchFamily="18" charset="0"/>
                          </a:rPr>
                        </m:ctrlPr>
                      </m:sSubPr>
                      <m:e>
                        <m:r>
                          <a:rPr lang="en-GB" sz="1900" i="1">
                            <a:latin typeface="Cambria Math" panose="02040503050406030204" pitchFamily="18" charset="0"/>
                          </a:rPr>
                          <m:t>𝑉</m:t>
                        </m:r>
                      </m:e>
                      <m:sub>
                        <m:r>
                          <a:rPr lang="en-GB" sz="1900" i="1">
                            <a:latin typeface="Cambria Math" panose="02040503050406030204" pitchFamily="18" charset="0"/>
                          </a:rPr>
                          <m:t>𝑡</m:t>
                        </m:r>
                      </m:sub>
                    </m:sSub>
                  </m:oMath>
                </a14:m>
                <a:r>
                  <a:rPr lang="en-GB" sz="1900" dirty="0">
                    <a:latin typeface="Arial Narrow" panose="020B0606020202030204" pitchFamily="34" charset="0"/>
                  </a:rPr>
                  <a:t> is assumed to be diagonal, thus ensuring that </a:t>
                </a:r>
                <a14:m>
                  <m:oMath xmlns:m="http://schemas.openxmlformats.org/officeDocument/2006/math">
                    <m:sSub>
                      <m:sSubPr>
                        <m:ctrlPr>
                          <a:rPr lang="en-GB" sz="1900" i="1">
                            <a:latin typeface="Cambria Math" panose="02040503050406030204" pitchFamily="18" charset="0"/>
                          </a:rPr>
                        </m:ctrlPr>
                      </m:sSubPr>
                      <m:e>
                        <m:r>
                          <a:rPr lang="en-GB" sz="1900" i="1">
                            <a:latin typeface="Cambria Math" panose="02040503050406030204" pitchFamily="18" charset="0"/>
                          </a:rPr>
                          <m:t>𝜇</m:t>
                        </m:r>
                      </m:e>
                      <m:sub>
                        <m:r>
                          <a:rPr lang="en-GB" sz="1900" i="1">
                            <a:latin typeface="Cambria Math" panose="02040503050406030204" pitchFamily="18" charset="0"/>
                          </a:rPr>
                          <m:t>𝑡</m:t>
                        </m:r>
                      </m:sub>
                    </m:sSub>
                  </m:oMath>
                </a14:m>
                <a:r>
                  <a:rPr lang="en-GB" sz="1900" dirty="0">
                    <a:latin typeface="Arial Narrow" panose="020B0606020202030204" pitchFamily="34" charset="0"/>
                  </a:rPr>
                  <a:t> is a vector of idiosyncratic shocks and </a:t>
                </a:r>
                <a14:m>
                  <m:oMath xmlns:m="http://schemas.openxmlformats.org/officeDocument/2006/math">
                    <m:sSub>
                      <m:sSubPr>
                        <m:ctrlPr>
                          <a:rPr lang="en-GB" sz="1900" i="1">
                            <a:latin typeface="Cambria Math" panose="02040503050406030204" pitchFamily="18" charset="0"/>
                          </a:rPr>
                        </m:ctrlPr>
                      </m:sSubPr>
                      <m:e>
                        <m:r>
                          <a:rPr lang="en-GB" sz="1900" i="1">
                            <a:latin typeface="Cambria Math" panose="02040503050406030204" pitchFamily="18" charset="0"/>
                          </a:rPr>
                          <m:t>𝑓</m:t>
                        </m:r>
                      </m:e>
                      <m:sub>
                        <m:r>
                          <a:rPr lang="en-GB" sz="1900" i="1">
                            <a:latin typeface="Cambria Math" panose="02040503050406030204" pitchFamily="18" charset="0"/>
                          </a:rPr>
                          <m:t>𝑡</m:t>
                        </m:r>
                      </m:sub>
                    </m:sSub>
                  </m:oMath>
                </a14:m>
                <a:r>
                  <a:rPr lang="en-GB" sz="1900" dirty="0">
                    <a:latin typeface="Arial Narrow" panose="020B0606020202030204" pitchFamily="34" charset="0"/>
                  </a:rPr>
                  <a:t> captures movements that are common to the financial variables. </a:t>
                </a:r>
              </a:p>
              <a:p>
                <a:r>
                  <a:rPr lang="en-GB" sz="1900" dirty="0">
                    <a:latin typeface="Arial Narrow" panose="020B0606020202030204" pitchFamily="34" charset="0"/>
                  </a:rPr>
                  <a:t>The vectors of loadings </a:t>
                </a:r>
                <a14:m>
                  <m:oMath xmlns:m="http://schemas.openxmlformats.org/officeDocument/2006/math">
                    <m:sSub>
                      <m:sSubPr>
                        <m:ctrlPr>
                          <a:rPr lang="en-GB" sz="1900" i="1">
                            <a:latin typeface="Cambria Math" panose="02040503050406030204" pitchFamily="18" charset="0"/>
                          </a:rPr>
                        </m:ctrlPr>
                      </m:sSubPr>
                      <m:e>
                        <m:r>
                          <a:rPr lang="en-GB" sz="1900" i="1">
                            <a:latin typeface="Cambria Math" panose="02040503050406030204" pitchFamily="18" charset="0"/>
                          </a:rPr>
                          <m:t>𝜆</m:t>
                        </m:r>
                      </m:e>
                      <m:sub>
                        <m:r>
                          <a:rPr lang="en-GB" sz="1900" i="1">
                            <a:latin typeface="Cambria Math" panose="02040503050406030204" pitchFamily="18" charset="0"/>
                          </a:rPr>
                          <m:t>𝑡</m:t>
                        </m:r>
                      </m:sub>
                    </m:sSub>
                    <m:r>
                      <a:rPr lang="en-GB" sz="1900" i="1">
                        <a:latin typeface="Cambria Math" panose="02040503050406030204" pitchFamily="18" charset="0"/>
                      </a:rPr>
                      <m:t>=</m:t>
                    </m:r>
                    <m:sSup>
                      <m:sSupPr>
                        <m:ctrlPr>
                          <a:rPr lang="en-GB" sz="1900" i="1">
                            <a:latin typeface="Cambria Math" panose="02040503050406030204" pitchFamily="18" charset="0"/>
                          </a:rPr>
                        </m:ctrlPr>
                      </m:sSupPr>
                      <m:e>
                        <m:r>
                          <a:rPr lang="en-GB" sz="1900" i="1">
                            <a:latin typeface="Cambria Math" panose="02040503050406030204" pitchFamily="18" charset="0"/>
                          </a:rPr>
                          <m:t>(</m:t>
                        </m:r>
                        <m:sSup>
                          <m:sSupPr>
                            <m:ctrlPr>
                              <a:rPr lang="en-GB" sz="1900" i="1">
                                <a:latin typeface="Cambria Math" panose="02040503050406030204" pitchFamily="18" charset="0"/>
                              </a:rPr>
                            </m:ctrlPr>
                          </m:sSupPr>
                          <m:e>
                            <m:d>
                              <m:dPr>
                                <m:ctrlPr>
                                  <a:rPr lang="en-GB" sz="1900" i="1">
                                    <a:latin typeface="Cambria Math" panose="02040503050406030204" pitchFamily="18" charset="0"/>
                                  </a:rPr>
                                </m:ctrlPr>
                              </m:dPr>
                              <m:e>
                                <m:sSubSup>
                                  <m:sSubSupPr>
                                    <m:ctrlPr>
                                      <a:rPr lang="en-GB" sz="1900" i="1">
                                        <a:latin typeface="Cambria Math" panose="02040503050406030204" pitchFamily="18" charset="0"/>
                                      </a:rPr>
                                    </m:ctrlPr>
                                  </m:sSubSupPr>
                                  <m:e>
                                    <m:r>
                                      <a:rPr lang="en-GB" sz="1900" i="1">
                                        <a:latin typeface="Cambria Math" panose="02040503050406030204" pitchFamily="18" charset="0"/>
                                      </a:rPr>
                                      <m:t>𝜆</m:t>
                                    </m:r>
                                  </m:e>
                                  <m:sub>
                                    <m:r>
                                      <a:rPr lang="en-GB" sz="1900" i="1">
                                        <a:latin typeface="Cambria Math" panose="02040503050406030204" pitchFamily="18" charset="0"/>
                                      </a:rPr>
                                      <m:t>𝑡</m:t>
                                    </m:r>
                                  </m:sub>
                                  <m:sup>
                                    <m:r>
                                      <a:rPr lang="en-GB" sz="1900" i="1">
                                        <a:latin typeface="Cambria Math" panose="02040503050406030204" pitchFamily="18" charset="0"/>
                                      </a:rPr>
                                      <m:t>𝑦</m:t>
                                    </m:r>
                                  </m:sup>
                                </m:sSubSup>
                              </m:e>
                            </m:d>
                          </m:e>
                          <m:sup>
                            <m:r>
                              <a:rPr lang="en-GB" sz="1900" i="1">
                                <a:latin typeface="Cambria Math" panose="02040503050406030204" pitchFamily="18" charset="0"/>
                              </a:rPr>
                              <m:t>′</m:t>
                            </m:r>
                          </m:sup>
                        </m:sSup>
                        <m:r>
                          <a:rPr lang="en-GB" sz="1900" i="1">
                            <a:latin typeface="Cambria Math" panose="02040503050406030204" pitchFamily="18" charset="0"/>
                          </a:rPr>
                          <m:t>, </m:t>
                        </m:r>
                        <m:sSup>
                          <m:sSupPr>
                            <m:ctrlPr>
                              <a:rPr lang="en-GB" sz="1900" i="1">
                                <a:latin typeface="Cambria Math" panose="02040503050406030204" pitchFamily="18" charset="0"/>
                              </a:rPr>
                            </m:ctrlPr>
                          </m:sSupPr>
                          <m:e>
                            <m:d>
                              <m:dPr>
                                <m:ctrlPr>
                                  <a:rPr lang="en-GB" sz="1900" i="1">
                                    <a:latin typeface="Cambria Math" panose="02040503050406030204" pitchFamily="18" charset="0"/>
                                  </a:rPr>
                                </m:ctrlPr>
                              </m:dPr>
                              <m:e>
                                <m:sSubSup>
                                  <m:sSubSupPr>
                                    <m:ctrlPr>
                                      <a:rPr lang="en-GB" sz="1900" i="1">
                                        <a:latin typeface="Cambria Math" panose="02040503050406030204" pitchFamily="18" charset="0"/>
                                      </a:rPr>
                                    </m:ctrlPr>
                                  </m:sSubSupPr>
                                  <m:e>
                                    <m:r>
                                      <a:rPr lang="en-GB" sz="1900" i="1">
                                        <a:latin typeface="Cambria Math" panose="02040503050406030204" pitchFamily="18" charset="0"/>
                                      </a:rPr>
                                      <m:t>𝜆</m:t>
                                    </m:r>
                                  </m:e>
                                  <m:sub>
                                    <m:r>
                                      <a:rPr lang="en-GB" sz="1900" i="1">
                                        <a:latin typeface="Cambria Math" panose="02040503050406030204" pitchFamily="18" charset="0"/>
                                      </a:rPr>
                                      <m:t>𝑡</m:t>
                                    </m:r>
                                  </m:sub>
                                  <m:sup>
                                    <m:r>
                                      <a:rPr lang="en-GB" sz="1900" i="1">
                                        <a:latin typeface="Cambria Math" panose="02040503050406030204" pitchFamily="18" charset="0"/>
                                      </a:rPr>
                                      <m:t>𝑓</m:t>
                                    </m:r>
                                  </m:sup>
                                </m:sSubSup>
                              </m:e>
                            </m:d>
                          </m:e>
                          <m:sup>
                            <m:r>
                              <a:rPr lang="en-GB" sz="1900" i="1">
                                <a:latin typeface="Cambria Math" panose="02040503050406030204" pitchFamily="18" charset="0"/>
                              </a:rPr>
                              <m:t>′</m:t>
                            </m:r>
                          </m:sup>
                        </m:sSup>
                        <m:r>
                          <a:rPr lang="en-GB" sz="1900" i="1">
                            <a:latin typeface="Cambria Math" panose="02040503050406030204" pitchFamily="18" charset="0"/>
                          </a:rPr>
                          <m:t>)</m:t>
                        </m:r>
                      </m:e>
                      <m:sup>
                        <m:r>
                          <a:rPr lang="en-GB" sz="1900" i="1">
                            <a:latin typeface="Cambria Math" panose="02040503050406030204" pitchFamily="18" charset="0"/>
                          </a:rPr>
                          <m:t>′</m:t>
                        </m:r>
                      </m:sup>
                    </m:sSup>
                  </m:oMath>
                </a14:m>
                <a:r>
                  <a:rPr lang="en-GB" sz="1900" dirty="0">
                    <a:latin typeface="Arial Narrow" panose="020B0606020202030204" pitchFamily="34" charset="0"/>
                  </a:rPr>
                  <a:t> and VAR coefficients </a:t>
                </a:r>
                <a14:m>
                  <m:oMath xmlns:m="http://schemas.openxmlformats.org/officeDocument/2006/math">
                    <m:sSub>
                      <m:sSubPr>
                        <m:ctrlPr>
                          <a:rPr lang="en-GB" sz="1900" i="1">
                            <a:latin typeface="Cambria Math" panose="02040503050406030204" pitchFamily="18" charset="0"/>
                          </a:rPr>
                        </m:ctrlPr>
                      </m:sSubPr>
                      <m:e>
                        <m:r>
                          <a:rPr lang="en-GB" sz="1900" i="1">
                            <a:latin typeface="Cambria Math" panose="02040503050406030204" pitchFamily="18" charset="0"/>
                          </a:rPr>
                          <m:t>𝛽</m:t>
                        </m:r>
                      </m:e>
                      <m:sub>
                        <m:r>
                          <a:rPr lang="en-GB" sz="1900" i="1">
                            <a:latin typeface="Cambria Math" panose="02040503050406030204" pitchFamily="18" charset="0"/>
                          </a:rPr>
                          <m:t>𝑡</m:t>
                        </m:r>
                      </m:sub>
                    </m:sSub>
                    <m:r>
                      <a:rPr lang="en-GB" sz="1900" i="1">
                        <a:latin typeface="Cambria Math" panose="02040503050406030204" pitchFamily="18" charset="0"/>
                      </a:rPr>
                      <m:t>=</m:t>
                    </m:r>
                    <m:sSup>
                      <m:sSupPr>
                        <m:ctrlPr>
                          <a:rPr lang="en-GB" sz="1900" i="1">
                            <a:latin typeface="Cambria Math" panose="02040503050406030204" pitchFamily="18" charset="0"/>
                          </a:rPr>
                        </m:ctrlPr>
                      </m:sSupPr>
                      <m:e>
                        <m:r>
                          <a:rPr lang="en-GB" sz="1900" i="1">
                            <a:latin typeface="Cambria Math" panose="02040503050406030204" pitchFamily="18" charset="0"/>
                          </a:rPr>
                          <m:t>(</m:t>
                        </m:r>
                        <m:sSup>
                          <m:sSupPr>
                            <m:ctrlPr>
                              <a:rPr lang="en-GB" sz="1900" i="1">
                                <a:latin typeface="Cambria Math" panose="02040503050406030204" pitchFamily="18" charset="0"/>
                              </a:rPr>
                            </m:ctrlPr>
                          </m:sSupPr>
                          <m:e>
                            <m:r>
                              <a:rPr lang="en-GB" sz="1900" i="1">
                                <a:latin typeface="Cambria Math" panose="02040503050406030204" pitchFamily="18" charset="0"/>
                              </a:rPr>
                              <m:t>𝑣𝑒𝑐</m:t>
                            </m:r>
                            <m:d>
                              <m:dPr>
                                <m:ctrlPr>
                                  <a:rPr lang="en-GB" sz="1900" i="1">
                                    <a:latin typeface="Cambria Math" panose="02040503050406030204" pitchFamily="18" charset="0"/>
                                  </a:rPr>
                                </m:ctrlPr>
                              </m:dPr>
                              <m:e>
                                <m:sSub>
                                  <m:sSubPr>
                                    <m:ctrlPr>
                                      <a:rPr lang="en-GB" sz="1900" i="1">
                                        <a:latin typeface="Cambria Math" panose="02040503050406030204" pitchFamily="18" charset="0"/>
                                      </a:rPr>
                                    </m:ctrlPr>
                                  </m:sSubPr>
                                  <m:e>
                                    <m:r>
                                      <a:rPr lang="en-GB" sz="1900" i="1">
                                        <a:latin typeface="Cambria Math" panose="02040503050406030204" pitchFamily="18" charset="0"/>
                                      </a:rPr>
                                      <m:t>𝐵</m:t>
                                    </m:r>
                                  </m:e>
                                  <m:sub>
                                    <m:r>
                                      <a:rPr lang="en-GB" sz="1900" i="1">
                                        <a:latin typeface="Cambria Math" panose="02040503050406030204" pitchFamily="18" charset="0"/>
                                      </a:rPr>
                                      <m:t>𝑡</m:t>
                                    </m:r>
                                    <m:r>
                                      <a:rPr lang="en-GB" sz="1900" i="1">
                                        <a:latin typeface="Cambria Math" panose="02040503050406030204" pitchFamily="18" charset="0"/>
                                      </a:rPr>
                                      <m:t>,1</m:t>
                                    </m:r>
                                  </m:sub>
                                </m:sSub>
                              </m:e>
                            </m:d>
                          </m:e>
                          <m:sup>
                            <m:r>
                              <a:rPr lang="en-GB" sz="1900" i="1">
                                <a:latin typeface="Cambria Math" panose="02040503050406030204" pitchFamily="18" charset="0"/>
                              </a:rPr>
                              <m:t>′</m:t>
                            </m:r>
                          </m:sup>
                        </m:sSup>
                        <m:r>
                          <a:rPr lang="en-GB" sz="1900" i="1">
                            <a:latin typeface="Cambria Math" panose="02040503050406030204" pitchFamily="18" charset="0"/>
                          </a:rPr>
                          <m:t>, …, </m:t>
                        </m:r>
                        <m:r>
                          <a:rPr lang="en-GB" sz="1900" i="1">
                            <a:latin typeface="Cambria Math" panose="02040503050406030204" pitchFamily="18" charset="0"/>
                          </a:rPr>
                          <m:t>𝑣𝑒𝑐</m:t>
                        </m:r>
                        <m:sSup>
                          <m:sSupPr>
                            <m:ctrlPr>
                              <a:rPr lang="en-GB" sz="1900" i="1">
                                <a:latin typeface="Cambria Math" panose="02040503050406030204" pitchFamily="18" charset="0"/>
                              </a:rPr>
                            </m:ctrlPr>
                          </m:sSupPr>
                          <m:e>
                            <m:d>
                              <m:dPr>
                                <m:ctrlPr>
                                  <a:rPr lang="en-GB" sz="1900" i="1">
                                    <a:latin typeface="Cambria Math" panose="02040503050406030204" pitchFamily="18" charset="0"/>
                                  </a:rPr>
                                </m:ctrlPr>
                              </m:dPr>
                              <m:e>
                                <m:sSub>
                                  <m:sSubPr>
                                    <m:ctrlPr>
                                      <a:rPr lang="en-GB" sz="1900" i="1">
                                        <a:latin typeface="Cambria Math" panose="02040503050406030204" pitchFamily="18" charset="0"/>
                                      </a:rPr>
                                    </m:ctrlPr>
                                  </m:sSubPr>
                                  <m:e>
                                    <m:r>
                                      <a:rPr lang="en-GB" sz="1900" i="1">
                                        <a:latin typeface="Cambria Math" panose="02040503050406030204" pitchFamily="18" charset="0"/>
                                      </a:rPr>
                                      <m:t>𝐵</m:t>
                                    </m:r>
                                  </m:e>
                                  <m:sub>
                                    <m:r>
                                      <a:rPr lang="en-GB" sz="1900" i="1">
                                        <a:latin typeface="Cambria Math" panose="02040503050406030204" pitchFamily="18" charset="0"/>
                                      </a:rPr>
                                      <m:t>𝑡</m:t>
                                    </m:r>
                                    <m:r>
                                      <a:rPr lang="en-GB" sz="1900" i="1">
                                        <a:latin typeface="Cambria Math" panose="02040503050406030204" pitchFamily="18" charset="0"/>
                                      </a:rPr>
                                      <m:t>,</m:t>
                                    </m:r>
                                    <m:r>
                                      <a:rPr lang="en-GB" sz="1900" i="1">
                                        <a:latin typeface="Cambria Math" panose="02040503050406030204" pitchFamily="18" charset="0"/>
                                      </a:rPr>
                                      <m:t>𝑝</m:t>
                                    </m:r>
                                  </m:sub>
                                </m:sSub>
                              </m:e>
                            </m:d>
                          </m:e>
                          <m:sup>
                            <m:r>
                              <a:rPr lang="en-GB" sz="1900" i="1">
                                <a:latin typeface="Cambria Math" panose="02040503050406030204" pitchFamily="18" charset="0"/>
                              </a:rPr>
                              <m:t>′</m:t>
                            </m:r>
                          </m:sup>
                        </m:sSup>
                        <m:r>
                          <a:rPr lang="en-GB" sz="1900" i="1">
                            <a:latin typeface="Cambria Math" panose="02040503050406030204" pitchFamily="18" charset="0"/>
                          </a:rPr>
                          <m:t>)</m:t>
                        </m:r>
                      </m:e>
                      <m:sup>
                        <m:r>
                          <a:rPr lang="en-GB" sz="1900" i="1">
                            <a:latin typeface="Cambria Math" panose="02040503050406030204" pitchFamily="18" charset="0"/>
                          </a:rPr>
                          <m:t>′</m:t>
                        </m:r>
                      </m:sup>
                    </m:sSup>
                  </m:oMath>
                </a14:m>
                <a:r>
                  <a:rPr lang="en-GB" sz="1900" dirty="0">
                    <a:latin typeface="Arial Narrow" panose="020B0606020202030204" pitchFamily="34" charset="0"/>
                  </a:rPr>
                  <a:t> are supposed to evolve as multivariate walks</a:t>
                </a:r>
                <a:r>
                  <a:rPr lang="en-GB" sz="1900" dirty="0" smtClean="0">
                    <a:latin typeface="Arial Narrow" panose="020B0606020202030204" pitchFamily="34" charset="0"/>
                  </a:rPr>
                  <a:t>:</a:t>
                </a:r>
              </a:p>
              <a:p>
                <a:pPr marL="0" indent="0">
                  <a:buNone/>
                </a:pPr>
                <a14:m>
                  <m:oMathPara xmlns:m="http://schemas.openxmlformats.org/officeDocument/2006/math">
                    <m:oMathParaPr>
                      <m:jc m:val="centerGroup"/>
                    </m:oMathParaPr>
                    <m:oMath xmlns:m="http://schemas.openxmlformats.org/officeDocument/2006/math">
                      <m:sSub>
                        <m:sSubPr>
                          <m:ctrlPr>
                            <a:rPr lang="en-GB" sz="2000" i="1">
                              <a:latin typeface="Cambria Math" panose="02040503050406030204" pitchFamily="18" charset="0"/>
                            </a:rPr>
                          </m:ctrlPr>
                        </m:sSubPr>
                        <m:e>
                          <m:r>
                            <a:rPr lang="en-GB" sz="2000" i="1">
                              <a:latin typeface="Cambria Math" panose="02040503050406030204" pitchFamily="18" charset="0"/>
                            </a:rPr>
                            <m:t>𝜆</m:t>
                          </m:r>
                        </m:e>
                        <m:sub>
                          <m:r>
                            <a:rPr lang="en-GB" sz="2000" i="1">
                              <a:latin typeface="Cambria Math" panose="02040503050406030204" pitchFamily="18" charset="0"/>
                            </a:rPr>
                            <m:t>𝑡</m:t>
                          </m:r>
                        </m:sub>
                      </m:sSub>
                      <m:r>
                        <a:rPr lang="en-GB" sz="2000" i="1">
                          <a:latin typeface="Cambria Math" panose="02040503050406030204" pitchFamily="18" charset="0"/>
                        </a:rPr>
                        <m:t>= </m:t>
                      </m:r>
                      <m:sSub>
                        <m:sSubPr>
                          <m:ctrlPr>
                            <a:rPr lang="en-GB" sz="2000" i="1">
                              <a:latin typeface="Cambria Math" panose="02040503050406030204" pitchFamily="18" charset="0"/>
                            </a:rPr>
                          </m:ctrlPr>
                        </m:sSubPr>
                        <m:e>
                          <m:r>
                            <a:rPr lang="en-GB" sz="2000" i="1">
                              <a:latin typeface="Cambria Math" panose="02040503050406030204" pitchFamily="18" charset="0"/>
                            </a:rPr>
                            <m:t>𝜆</m:t>
                          </m:r>
                        </m:e>
                        <m:sub>
                          <m:r>
                            <a:rPr lang="en-GB" sz="2000" i="1">
                              <a:latin typeface="Cambria Math" panose="02040503050406030204" pitchFamily="18" charset="0"/>
                            </a:rPr>
                            <m:t>𝑡</m:t>
                          </m:r>
                          <m:r>
                            <a:rPr lang="en-GB" sz="2000" i="1">
                              <a:latin typeface="Cambria Math" panose="02040503050406030204" pitchFamily="18" charset="0"/>
                            </a:rPr>
                            <m:t>−1</m:t>
                          </m:r>
                        </m:sub>
                      </m:sSub>
                      <m:r>
                        <a:rPr lang="en-GB" sz="2000" i="1">
                          <a:latin typeface="Cambria Math" panose="02040503050406030204" pitchFamily="18" charset="0"/>
                        </a:rPr>
                        <m:t>+</m:t>
                      </m:r>
                      <m:sSub>
                        <m:sSubPr>
                          <m:ctrlPr>
                            <a:rPr lang="en-GB" sz="2000" i="1">
                              <a:latin typeface="Cambria Math" panose="02040503050406030204" pitchFamily="18" charset="0"/>
                            </a:rPr>
                          </m:ctrlPr>
                        </m:sSubPr>
                        <m:e>
                          <m:r>
                            <a:rPr lang="en-GB" sz="2000" i="1">
                              <a:latin typeface="Cambria Math" panose="02040503050406030204" pitchFamily="18" charset="0"/>
                            </a:rPr>
                            <m:t>𝜈</m:t>
                          </m:r>
                        </m:e>
                        <m:sub>
                          <m:r>
                            <a:rPr lang="en-GB" sz="2000" i="1">
                              <a:latin typeface="Cambria Math" panose="02040503050406030204" pitchFamily="18" charset="0"/>
                            </a:rPr>
                            <m:t>𝑡</m:t>
                          </m:r>
                        </m:sub>
                      </m:sSub>
                    </m:oMath>
                  </m:oMathPara>
                </a14:m>
                <a:endParaRPr lang="en-GB" sz="2000" dirty="0">
                  <a:latin typeface="Arial Narrow" panose="020B0606020202030204" pitchFamily="34" charset="0"/>
                </a:endParaRPr>
              </a:p>
              <a:p>
                <a:pPr marL="0" indent="0">
                  <a:buNone/>
                </a:pPr>
                <a14:m>
                  <m:oMathPara xmlns:m="http://schemas.openxmlformats.org/officeDocument/2006/math">
                    <m:oMathParaPr>
                      <m:jc m:val="centerGroup"/>
                    </m:oMathParaPr>
                    <m:oMath xmlns:m="http://schemas.openxmlformats.org/officeDocument/2006/math">
                      <m:sSub>
                        <m:sSubPr>
                          <m:ctrlPr>
                            <a:rPr lang="en-GB" sz="2000" i="1">
                              <a:latin typeface="Cambria Math" panose="02040503050406030204" pitchFamily="18" charset="0"/>
                            </a:rPr>
                          </m:ctrlPr>
                        </m:sSubPr>
                        <m:e>
                          <m:r>
                            <a:rPr lang="en-GB" sz="2000" i="1">
                              <a:latin typeface="Cambria Math" panose="02040503050406030204" pitchFamily="18" charset="0"/>
                            </a:rPr>
                            <m:t>𝛽</m:t>
                          </m:r>
                        </m:e>
                        <m:sub>
                          <m:r>
                            <a:rPr lang="en-GB" sz="2000" i="1">
                              <a:latin typeface="Cambria Math" panose="02040503050406030204" pitchFamily="18" charset="0"/>
                            </a:rPr>
                            <m:t>𝑡</m:t>
                          </m:r>
                        </m:sub>
                      </m:sSub>
                      <m:r>
                        <a:rPr lang="en-GB" sz="2000" i="1">
                          <a:latin typeface="Cambria Math" panose="02040503050406030204" pitchFamily="18" charset="0"/>
                        </a:rPr>
                        <m:t>= </m:t>
                      </m:r>
                      <m:sSub>
                        <m:sSubPr>
                          <m:ctrlPr>
                            <a:rPr lang="en-GB" sz="2000" i="1">
                              <a:latin typeface="Cambria Math" panose="02040503050406030204" pitchFamily="18" charset="0"/>
                            </a:rPr>
                          </m:ctrlPr>
                        </m:sSubPr>
                        <m:e>
                          <m:r>
                            <a:rPr lang="en-GB" sz="2000" i="1">
                              <a:latin typeface="Cambria Math" panose="02040503050406030204" pitchFamily="18" charset="0"/>
                            </a:rPr>
                            <m:t>𝛽</m:t>
                          </m:r>
                        </m:e>
                        <m:sub>
                          <m:r>
                            <a:rPr lang="en-GB" sz="2000" i="1">
                              <a:latin typeface="Cambria Math" panose="02040503050406030204" pitchFamily="18" charset="0"/>
                            </a:rPr>
                            <m:t>𝑡</m:t>
                          </m:r>
                          <m:r>
                            <a:rPr lang="en-GB" sz="2000" i="1">
                              <a:latin typeface="Cambria Math" panose="02040503050406030204" pitchFamily="18" charset="0"/>
                            </a:rPr>
                            <m:t>−1</m:t>
                          </m:r>
                        </m:sub>
                      </m:sSub>
                      <m:r>
                        <a:rPr lang="en-GB" sz="2000" i="1">
                          <a:latin typeface="Cambria Math" panose="02040503050406030204" pitchFamily="18" charset="0"/>
                        </a:rPr>
                        <m:t>+</m:t>
                      </m:r>
                      <m:sSub>
                        <m:sSubPr>
                          <m:ctrlPr>
                            <a:rPr lang="en-GB" sz="2000" i="1">
                              <a:latin typeface="Cambria Math" panose="02040503050406030204" pitchFamily="18" charset="0"/>
                            </a:rPr>
                          </m:ctrlPr>
                        </m:sSubPr>
                        <m:e>
                          <m:r>
                            <a:rPr lang="en-GB" sz="2000" i="1">
                              <a:latin typeface="Cambria Math" panose="02040503050406030204" pitchFamily="18" charset="0"/>
                            </a:rPr>
                            <m:t>𝜂</m:t>
                          </m:r>
                        </m:e>
                        <m:sub>
                          <m:r>
                            <a:rPr lang="en-GB" sz="2000" i="1">
                              <a:latin typeface="Cambria Math" panose="02040503050406030204" pitchFamily="18" charset="0"/>
                            </a:rPr>
                            <m:t>𝑡</m:t>
                          </m:r>
                        </m:sub>
                      </m:sSub>
                    </m:oMath>
                  </m:oMathPara>
                </a14:m>
                <a:endParaRPr lang="en-GB" sz="2000" dirty="0" smtClean="0">
                  <a:latin typeface="Arial Narrow" panose="020B0606020202030204" pitchFamily="34" charset="0"/>
                </a:endParaRPr>
              </a:p>
              <a:p>
                <a:pPr marL="0" indent="0">
                  <a:buNone/>
                </a:pPr>
                <a:r>
                  <a:rPr lang="en-GB" sz="2000" dirty="0">
                    <a:latin typeface="Arial Narrow" panose="020B0606020202030204" pitchFamily="34" charset="0"/>
                  </a:rPr>
                  <a:t>where </a:t>
                </a:r>
                <a14:m>
                  <m:oMath xmlns:m="http://schemas.openxmlformats.org/officeDocument/2006/math">
                    <m:sSub>
                      <m:sSubPr>
                        <m:ctrlPr>
                          <a:rPr lang="en-GB" sz="2000" i="1">
                            <a:latin typeface="Cambria Math" panose="02040503050406030204" pitchFamily="18" charset="0"/>
                          </a:rPr>
                        </m:ctrlPr>
                      </m:sSubPr>
                      <m:e>
                        <m:r>
                          <a:rPr lang="en-GB" sz="2000" i="1">
                            <a:latin typeface="Cambria Math" panose="02040503050406030204" pitchFamily="18" charset="0"/>
                          </a:rPr>
                          <m:t>𝜈</m:t>
                        </m:r>
                      </m:e>
                      <m:sub>
                        <m:r>
                          <a:rPr lang="en-GB" sz="2000" i="1">
                            <a:latin typeface="Cambria Math" panose="02040503050406030204" pitchFamily="18" charset="0"/>
                          </a:rPr>
                          <m:t>𝑡</m:t>
                        </m:r>
                      </m:sub>
                    </m:sSub>
                    <m:r>
                      <a:rPr lang="en-GB" sz="2000" i="1">
                        <a:latin typeface="Cambria Math" panose="02040503050406030204" pitchFamily="18" charset="0"/>
                      </a:rPr>
                      <m:t>~</m:t>
                    </m:r>
                    <m:r>
                      <m:rPr>
                        <m:sty m:val="p"/>
                      </m:rPr>
                      <a:rPr lang="en-GB" sz="2000">
                        <a:latin typeface="Cambria Math" panose="02040503050406030204" pitchFamily="18" charset="0"/>
                      </a:rPr>
                      <m:t>Ν</m:t>
                    </m:r>
                    <m:r>
                      <a:rPr lang="en-GB" sz="2000" i="1">
                        <a:latin typeface="Cambria Math" panose="02040503050406030204" pitchFamily="18" charset="0"/>
                      </a:rPr>
                      <m:t>(0, </m:t>
                    </m:r>
                    <m:sSub>
                      <m:sSubPr>
                        <m:ctrlPr>
                          <a:rPr lang="en-GB" sz="2000" i="1">
                            <a:latin typeface="Cambria Math" panose="02040503050406030204" pitchFamily="18" charset="0"/>
                          </a:rPr>
                        </m:ctrlPr>
                      </m:sSubPr>
                      <m:e>
                        <m:r>
                          <a:rPr lang="en-GB" sz="2000" i="1">
                            <a:latin typeface="Cambria Math" panose="02040503050406030204" pitchFamily="18" charset="0"/>
                          </a:rPr>
                          <m:t>𝑊</m:t>
                        </m:r>
                      </m:e>
                      <m:sub>
                        <m:r>
                          <a:rPr lang="en-GB" sz="2000" i="1">
                            <a:latin typeface="Cambria Math" panose="02040503050406030204" pitchFamily="18" charset="0"/>
                          </a:rPr>
                          <m:t>𝑡</m:t>
                        </m:r>
                      </m:sub>
                    </m:sSub>
                    <m:r>
                      <a:rPr lang="en-GB" sz="2000" i="1">
                        <a:latin typeface="Cambria Math" panose="02040503050406030204" pitchFamily="18" charset="0"/>
                      </a:rPr>
                      <m:t>)</m:t>
                    </m:r>
                  </m:oMath>
                </a14:m>
                <a:r>
                  <a:rPr lang="en-GB" sz="2000" dirty="0">
                    <a:latin typeface="Arial Narrow" panose="020B0606020202030204" pitchFamily="34" charset="0"/>
                  </a:rPr>
                  <a:t> and </a:t>
                </a:r>
                <a14:m>
                  <m:oMath xmlns:m="http://schemas.openxmlformats.org/officeDocument/2006/math">
                    <m:sSub>
                      <m:sSubPr>
                        <m:ctrlPr>
                          <a:rPr lang="en-GB" sz="2000" i="1">
                            <a:latin typeface="Cambria Math" panose="02040503050406030204" pitchFamily="18" charset="0"/>
                          </a:rPr>
                        </m:ctrlPr>
                      </m:sSubPr>
                      <m:e>
                        <m:r>
                          <a:rPr lang="en-GB" sz="2000" i="1">
                            <a:latin typeface="Cambria Math" panose="02040503050406030204" pitchFamily="18" charset="0"/>
                          </a:rPr>
                          <m:t>𝜂</m:t>
                        </m:r>
                      </m:e>
                      <m:sub>
                        <m:r>
                          <a:rPr lang="en-GB" sz="2000" i="1">
                            <a:latin typeface="Cambria Math" panose="02040503050406030204" pitchFamily="18" charset="0"/>
                          </a:rPr>
                          <m:t>𝑡</m:t>
                        </m:r>
                      </m:sub>
                    </m:sSub>
                    <m:r>
                      <a:rPr lang="en-GB" sz="2000" i="1">
                        <a:latin typeface="Cambria Math" panose="02040503050406030204" pitchFamily="18" charset="0"/>
                      </a:rPr>
                      <m:t>~</m:t>
                    </m:r>
                    <m:r>
                      <m:rPr>
                        <m:sty m:val="p"/>
                      </m:rPr>
                      <a:rPr lang="en-GB" sz="2000">
                        <a:latin typeface="Cambria Math" panose="02040503050406030204" pitchFamily="18" charset="0"/>
                      </a:rPr>
                      <m:t>Ν</m:t>
                    </m:r>
                    <m:r>
                      <a:rPr lang="en-GB" sz="2000" i="1">
                        <a:latin typeface="Cambria Math" panose="02040503050406030204" pitchFamily="18" charset="0"/>
                      </a:rPr>
                      <m:t>(0, </m:t>
                    </m:r>
                    <m:sSub>
                      <m:sSubPr>
                        <m:ctrlPr>
                          <a:rPr lang="en-GB" sz="2000" i="1">
                            <a:latin typeface="Cambria Math" panose="02040503050406030204" pitchFamily="18" charset="0"/>
                          </a:rPr>
                        </m:ctrlPr>
                      </m:sSubPr>
                      <m:e>
                        <m:r>
                          <a:rPr lang="en-GB" sz="2000" i="1">
                            <a:latin typeface="Cambria Math" panose="02040503050406030204" pitchFamily="18" charset="0"/>
                          </a:rPr>
                          <m:t>𝑅</m:t>
                        </m:r>
                      </m:e>
                      <m:sub>
                        <m:r>
                          <a:rPr lang="en-GB" sz="2000" i="1">
                            <a:latin typeface="Cambria Math" panose="02040503050406030204" pitchFamily="18" charset="0"/>
                          </a:rPr>
                          <m:t>𝑡</m:t>
                        </m:r>
                      </m:sub>
                    </m:sSub>
                    <m:r>
                      <a:rPr lang="en-GB" sz="2000" i="1">
                        <a:latin typeface="Cambria Math" panose="02040503050406030204" pitchFamily="18" charset="0"/>
                      </a:rPr>
                      <m:t>)</m:t>
                    </m:r>
                  </m:oMath>
                </a14:m>
                <a:r>
                  <a:rPr lang="en-GB" sz="2000" dirty="0">
                    <a:latin typeface="Arial Narrow" panose="020B0606020202030204" pitchFamily="34" charset="0"/>
                  </a:rPr>
                  <a:t>. All disturbance terms presented in the equations are uncorrelated over time and with each other. For further technical details, see Koop and </a:t>
                </a:r>
                <a:r>
                  <a:rPr lang="en-GB" sz="2000" dirty="0" err="1">
                    <a:latin typeface="Arial Narrow" panose="020B0606020202030204" pitchFamily="34" charset="0"/>
                  </a:rPr>
                  <a:t>Korobolis</a:t>
                </a:r>
                <a:r>
                  <a:rPr lang="en-GB" sz="2000" dirty="0">
                    <a:latin typeface="Arial Narrow" panose="020B0606020202030204" pitchFamily="34" charset="0"/>
                  </a:rPr>
                  <a:t> (2014).</a:t>
                </a:r>
              </a:p>
              <a:p>
                <a:pPr marL="0" indent="0">
                  <a:buNone/>
                </a:pPr>
                <a:endParaRPr lang="en-GB" sz="2000" dirty="0">
                  <a:latin typeface="Arial Narrow" panose="020B0606020202030204" pitchFamily="34" charset="0"/>
                </a:endParaRPr>
              </a:p>
              <a:p>
                <a:pPr marL="0" indent="0" algn="ctr">
                  <a:buNone/>
                </a:pPr>
                <a:endParaRPr lang="en-GB" sz="1900" dirty="0">
                  <a:latin typeface="Arial Narrow" panose="020B0606020202030204" pitchFamily="34" charset="0"/>
                </a:endParaRPr>
              </a:p>
              <a:p>
                <a:pPr marL="0" indent="0" algn="just">
                  <a:lnSpc>
                    <a:spcPct val="115000"/>
                  </a:lnSpc>
                  <a:spcAft>
                    <a:spcPts val="0"/>
                  </a:spcAft>
                  <a:buNone/>
                </a:pPr>
                <a:endParaRPr lang="en-GB" sz="2400" dirty="0" smtClean="0">
                  <a:effectLst/>
                  <a:latin typeface="Arial Narrow" panose="020B0606020202030204" pitchFamily="34" charset="0"/>
                  <a:ea typeface="MS Mincho"/>
                  <a:cs typeface="Times New Roman" panose="02020603050405020304" pitchFamily="18" charset="0"/>
                </a:endParaRPr>
              </a:p>
              <a:p>
                <a:pPr marL="0" indent="0" algn="ctr">
                  <a:lnSpc>
                    <a:spcPct val="115000"/>
                  </a:lnSpc>
                  <a:spcAft>
                    <a:spcPts val="0"/>
                  </a:spcAft>
                  <a:buNone/>
                </a:pPr>
                <a:endParaRPr lang="en-GB" sz="1400" dirty="0" smtClean="0">
                  <a:effectLst/>
                  <a:latin typeface="Arial Narrow" panose="020B0606020202030204" pitchFamily="34" charset="0"/>
                  <a:ea typeface="MS Mincho"/>
                  <a:cs typeface="Times New Roman" panose="02020603050405020304" pitchFamily="18" charset="0"/>
                </a:endParaRPr>
              </a:p>
              <a:p>
                <a:pPr marL="0" indent="0">
                  <a:buNone/>
                </a:pPr>
                <a:endParaRPr lang="en-GB" dirty="0">
                  <a:latin typeface="Arial Narrow" panose="020B0606020202030204" pitchFamily="34" charset="0"/>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122662" y="970156"/>
                <a:ext cx="11775689" cy="5698273"/>
              </a:xfrm>
              <a:blipFill rotWithShape="0">
                <a:blip r:embed="rId2" cstate="print"/>
                <a:stretch>
                  <a:fillRect l="-518" t="-321" r="-880" b="-1604"/>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7" name="Text Box 4"/>
              <p:cNvSpPr txBox="1"/>
              <p:nvPr/>
            </p:nvSpPr>
            <p:spPr>
              <a:xfrm>
                <a:off x="3352800" y="2062977"/>
                <a:ext cx="5486400" cy="1025911"/>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15000"/>
                  </a:lnSpc>
                  <a:spcAft>
                    <a:spcPts val="0"/>
                  </a:spcAft>
                </a:pPr>
                <a14:m>
                  <m:oMathPara xmlns:m="http://schemas.openxmlformats.org/officeDocument/2006/math">
                    <m:oMathParaPr>
                      <m:jc m:val="centerGroup"/>
                    </m:oMathParaPr>
                    <m:oMath xmlns:m="http://schemas.openxmlformats.org/officeDocument/2006/math">
                      <m:sSub>
                        <m:sSubPr>
                          <m:ctrlPr>
                            <a:rPr lang="en-GB" sz="1600" i="1">
                              <a:effectLst/>
                              <a:latin typeface="Cambria Math" panose="02040503050406030204" pitchFamily="18" charset="0"/>
                              <a:ea typeface="Calibri" panose="020F0502020204030204" pitchFamily="34" charset="0"/>
                              <a:cs typeface="Times New Roman" panose="02020603050405020304" pitchFamily="18" charset="0"/>
                            </a:rPr>
                          </m:ctrlPr>
                        </m:sSubPr>
                        <m:e>
                          <m:r>
                            <a:rPr lang="en-GB" sz="1600" i="1">
                              <a:effectLst/>
                              <a:latin typeface="Cambria Math" panose="02040503050406030204" pitchFamily="18" charset="0"/>
                              <a:ea typeface="Calibri" panose="020F0502020204030204" pitchFamily="34" charset="0"/>
                              <a:cs typeface="Times New Roman" panose="02020603050405020304" pitchFamily="18" charset="0"/>
                            </a:rPr>
                            <m:t>𝑥</m:t>
                          </m:r>
                        </m:e>
                        <m:sub>
                          <m:r>
                            <a:rPr lang="en-GB" sz="1600" i="1">
                              <a:effectLst/>
                              <a:latin typeface="Cambria Math" panose="02040503050406030204" pitchFamily="18" charset="0"/>
                              <a:ea typeface="Calibri" panose="020F0502020204030204" pitchFamily="34" charset="0"/>
                              <a:cs typeface="Times New Roman" panose="02020603050405020304" pitchFamily="18" charset="0"/>
                            </a:rPr>
                            <m:t>𝑡</m:t>
                          </m:r>
                        </m:sub>
                      </m:sSub>
                      <m:r>
                        <a:rPr lang="en-GB" sz="1600" i="1">
                          <a:effectLst/>
                          <a:latin typeface="Cambria Math" panose="02040503050406030204" pitchFamily="18" charset="0"/>
                          <a:ea typeface="Calibri" panose="020F0502020204030204" pitchFamily="34" charset="0"/>
                          <a:cs typeface="Times New Roman" panose="02020603050405020304" pitchFamily="18" charset="0"/>
                        </a:rPr>
                        <m:t>= </m:t>
                      </m:r>
                      <m:sSubSup>
                        <m:sSubSupPr>
                          <m:ctrlPr>
                            <a:rPr lang="en-GB" sz="1600" i="1">
                              <a:effectLst/>
                              <a:latin typeface="Cambria Math" panose="02040503050406030204" pitchFamily="18" charset="0"/>
                              <a:ea typeface="Calibri" panose="020F0502020204030204" pitchFamily="34" charset="0"/>
                              <a:cs typeface="Times New Roman" panose="02020603050405020304" pitchFamily="18" charset="0"/>
                            </a:rPr>
                          </m:ctrlPr>
                        </m:sSubSupPr>
                        <m:e>
                          <m:r>
                            <a:rPr lang="en-GB" sz="1600" i="1">
                              <a:effectLst/>
                              <a:latin typeface="Cambria Math" panose="02040503050406030204" pitchFamily="18" charset="0"/>
                              <a:ea typeface="Calibri" panose="020F0502020204030204" pitchFamily="34" charset="0"/>
                              <a:cs typeface="Times New Roman" panose="02020603050405020304" pitchFamily="18" charset="0"/>
                            </a:rPr>
                            <m:t>𝜆</m:t>
                          </m:r>
                        </m:e>
                        <m:sub>
                          <m:r>
                            <a:rPr lang="en-GB" sz="1600" i="1">
                              <a:effectLst/>
                              <a:latin typeface="Cambria Math" panose="02040503050406030204" pitchFamily="18" charset="0"/>
                              <a:ea typeface="Calibri" panose="020F0502020204030204" pitchFamily="34" charset="0"/>
                              <a:cs typeface="Times New Roman" panose="02020603050405020304" pitchFamily="18" charset="0"/>
                            </a:rPr>
                            <m:t>𝑡</m:t>
                          </m:r>
                        </m:sub>
                        <m:sup>
                          <m:r>
                            <a:rPr lang="en-GB" sz="1600" i="1">
                              <a:effectLst/>
                              <a:latin typeface="Cambria Math" panose="02040503050406030204" pitchFamily="18" charset="0"/>
                              <a:ea typeface="Calibri" panose="020F0502020204030204" pitchFamily="34" charset="0"/>
                              <a:cs typeface="Times New Roman" panose="02020603050405020304" pitchFamily="18" charset="0"/>
                            </a:rPr>
                            <m:t>𝑦</m:t>
                          </m:r>
                        </m:sup>
                      </m:sSubSup>
                      <m:sSub>
                        <m:sSubPr>
                          <m:ctrlPr>
                            <a:rPr lang="en-GB" sz="1600" i="1">
                              <a:effectLst/>
                              <a:latin typeface="Cambria Math" panose="02040503050406030204" pitchFamily="18" charset="0"/>
                              <a:ea typeface="Calibri" panose="020F0502020204030204" pitchFamily="34" charset="0"/>
                              <a:cs typeface="Times New Roman" panose="02020603050405020304" pitchFamily="18" charset="0"/>
                            </a:rPr>
                          </m:ctrlPr>
                        </m:sSubPr>
                        <m:e>
                          <m:r>
                            <a:rPr lang="en-GB" sz="1600" i="1">
                              <a:effectLst/>
                              <a:latin typeface="Cambria Math" panose="02040503050406030204" pitchFamily="18" charset="0"/>
                              <a:ea typeface="Calibri" panose="020F0502020204030204" pitchFamily="34" charset="0"/>
                              <a:cs typeface="Times New Roman" panose="02020603050405020304" pitchFamily="18" charset="0"/>
                            </a:rPr>
                            <m:t>𝑦</m:t>
                          </m:r>
                        </m:e>
                        <m:sub>
                          <m:r>
                            <a:rPr lang="en-GB" sz="1600" i="1">
                              <a:effectLst/>
                              <a:latin typeface="Cambria Math" panose="02040503050406030204" pitchFamily="18" charset="0"/>
                              <a:ea typeface="Calibri" panose="020F0502020204030204" pitchFamily="34" charset="0"/>
                              <a:cs typeface="Times New Roman" panose="02020603050405020304" pitchFamily="18" charset="0"/>
                            </a:rPr>
                            <m:t>𝑡</m:t>
                          </m:r>
                        </m:sub>
                      </m:sSub>
                      <m:r>
                        <a:rPr lang="en-GB" sz="1600" i="1">
                          <a:effectLst/>
                          <a:latin typeface="Cambria Math" panose="02040503050406030204" pitchFamily="18" charset="0"/>
                          <a:ea typeface="Calibri" panose="020F0502020204030204" pitchFamily="34" charset="0"/>
                          <a:cs typeface="Times New Roman" panose="02020603050405020304" pitchFamily="18" charset="0"/>
                        </a:rPr>
                        <m:t>+</m:t>
                      </m:r>
                      <m:sSubSup>
                        <m:sSubSupPr>
                          <m:ctrlPr>
                            <a:rPr lang="en-GB" sz="1600" i="1">
                              <a:effectLst/>
                              <a:latin typeface="Cambria Math" panose="02040503050406030204" pitchFamily="18" charset="0"/>
                              <a:ea typeface="Calibri" panose="020F0502020204030204" pitchFamily="34" charset="0"/>
                              <a:cs typeface="Times New Roman" panose="02020603050405020304" pitchFamily="18" charset="0"/>
                            </a:rPr>
                          </m:ctrlPr>
                        </m:sSubSupPr>
                        <m:e>
                          <m:r>
                            <a:rPr lang="en-GB" sz="1600" i="1">
                              <a:effectLst/>
                              <a:latin typeface="Cambria Math" panose="02040503050406030204" pitchFamily="18" charset="0"/>
                              <a:ea typeface="Calibri" panose="020F0502020204030204" pitchFamily="34" charset="0"/>
                              <a:cs typeface="Times New Roman" panose="02020603050405020304" pitchFamily="18" charset="0"/>
                            </a:rPr>
                            <m:t>𝜆</m:t>
                          </m:r>
                        </m:e>
                        <m:sub>
                          <m:r>
                            <a:rPr lang="en-GB" sz="1600" i="1">
                              <a:effectLst/>
                              <a:latin typeface="Cambria Math" panose="02040503050406030204" pitchFamily="18" charset="0"/>
                              <a:ea typeface="Calibri" panose="020F0502020204030204" pitchFamily="34" charset="0"/>
                              <a:cs typeface="Times New Roman" panose="02020603050405020304" pitchFamily="18" charset="0"/>
                            </a:rPr>
                            <m:t>𝑡</m:t>
                          </m:r>
                        </m:sub>
                        <m:sup>
                          <m:r>
                            <a:rPr lang="en-GB" sz="1600" i="1">
                              <a:effectLst/>
                              <a:latin typeface="Cambria Math" panose="02040503050406030204" pitchFamily="18" charset="0"/>
                              <a:ea typeface="Calibri" panose="020F0502020204030204" pitchFamily="34" charset="0"/>
                              <a:cs typeface="Times New Roman" panose="02020603050405020304" pitchFamily="18" charset="0"/>
                            </a:rPr>
                            <m:t>𝑓</m:t>
                          </m:r>
                        </m:sup>
                      </m:sSubSup>
                      <m:sSub>
                        <m:sSubPr>
                          <m:ctrlPr>
                            <a:rPr lang="en-GB" sz="1600" i="1">
                              <a:effectLst/>
                              <a:latin typeface="Cambria Math" panose="02040503050406030204" pitchFamily="18" charset="0"/>
                              <a:ea typeface="Calibri" panose="020F0502020204030204" pitchFamily="34" charset="0"/>
                              <a:cs typeface="Times New Roman" panose="02020603050405020304" pitchFamily="18" charset="0"/>
                            </a:rPr>
                          </m:ctrlPr>
                        </m:sSubPr>
                        <m:e>
                          <m:r>
                            <a:rPr lang="en-GB" sz="1600" i="1">
                              <a:effectLst/>
                              <a:latin typeface="Cambria Math" panose="02040503050406030204" pitchFamily="18" charset="0"/>
                              <a:ea typeface="Calibri" panose="020F0502020204030204" pitchFamily="34" charset="0"/>
                              <a:cs typeface="Times New Roman" panose="02020603050405020304" pitchFamily="18" charset="0"/>
                            </a:rPr>
                            <m:t>𝑓</m:t>
                          </m:r>
                        </m:e>
                        <m:sub>
                          <m:r>
                            <a:rPr lang="en-GB" sz="1600" i="1">
                              <a:effectLst/>
                              <a:latin typeface="Cambria Math" panose="02040503050406030204" pitchFamily="18" charset="0"/>
                              <a:ea typeface="Calibri" panose="020F0502020204030204" pitchFamily="34" charset="0"/>
                              <a:cs typeface="Times New Roman" panose="02020603050405020304" pitchFamily="18" charset="0"/>
                            </a:rPr>
                            <m:t>𝑡</m:t>
                          </m:r>
                        </m:sub>
                      </m:sSub>
                      <m:r>
                        <a:rPr lang="en-GB" sz="1600" i="1">
                          <a:effectLst/>
                          <a:latin typeface="Cambria Math" panose="02040503050406030204" pitchFamily="18" charset="0"/>
                          <a:ea typeface="Calibri" panose="020F0502020204030204" pitchFamily="34" charset="0"/>
                          <a:cs typeface="Times New Roman" panose="02020603050405020304" pitchFamily="18" charset="0"/>
                        </a:rPr>
                        <m:t>+</m:t>
                      </m:r>
                      <m:sSub>
                        <m:sSubPr>
                          <m:ctrlPr>
                            <a:rPr lang="en-GB" sz="1600" i="1">
                              <a:effectLst/>
                              <a:latin typeface="Cambria Math" panose="02040503050406030204" pitchFamily="18" charset="0"/>
                              <a:ea typeface="Calibri" panose="020F0502020204030204" pitchFamily="34" charset="0"/>
                              <a:cs typeface="Times New Roman" panose="02020603050405020304" pitchFamily="18" charset="0"/>
                            </a:rPr>
                          </m:ctrlPr>
                        </m:sSubPr>
                        <m:e>
                          <m:r>
                            <a:rPr lang="en-GB" sz="1600" i="1">
                              <a:effectLst/>
                              <a:latin typeface="Cambria Math" panose="02040503050406030204" pitchFamily="18" charset="0"/>
                              <a:ea typeface="Calibri" panose="020F0502020204030204" pitchFamily="34" charset="0"/>
                              <a:cs typeface="Times New Roman" panose="02020603050405020304" pitchFamily="18" charset="0"/>
                            </a:rPr>
                            <m:t>𝜈</m:t>
                          </m:r>
                        </m:e>
                        <m:sub>
                          <m:r>
                            <a:rPr lang="en-GB" sz="1600" i="1">
                              <a:effectLst/>
                              <a:latin typeface="Cambria Math" panose="02040503050406030204" pitchFamily="18" charset="0"/>
                              <a:ea typeface="Calibri" panose="020F0502020204030204" pitchFamily="34" charset="0"/>
                              <a:cs typeface="Times New Roman" panose="02020603050405020304" pitchFamily="18" charset="0"/>
                            </a:rPr>
                            <m:t>𝑡</m:t>
                          </m:r>
                        </m:sub>
                      </m:sSub>
                    </m:oMath>
                  </m:oMathPara>
                </a14:m>
                <a:endParaRPr lang="en-GB" sz="1100" dirty="0">
                  <a:effectLst/>
                  <a:ea typeface="MS Mincho"/>
                  <a:cs typeface="Times New Roman" panose="02020603050405020304" pitchFamily="18" charset="0"/>
                </a:endParaRPr>
              </a:p>
              <a:p>
                <a:pPr algn="ctr">
                  <a:lnSpc>
                    <a:spcPct val="115000"/>
                  </a:lnSpc>
                  <a:spcAft>
                    <a:spcPts val="0"/>
                  </a:spcAft>
                </a:pPr>
                <a:r>
                  <a:rPr lang="en-GB" sz="1600" dirty="0">
                    <a:effectLst/>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d>
                      <m:dPr>
                        <m:ctrlPr>
                          <a:rPr lang="en-GB" sz="1600" i="1">
                            <a:effectLst/>
                            <a:latin typeface="Cambria Math" panose="02040503050406030204" pitchFamily="18" charset="0"/>
                            <a:ea typeface="Calibri" panose="020F0502020204030204" pitchFamily="34" charset="0"/>
                            <a:cs typeface="Times New Roman" panose="02020603050405020304" pitchFamily="18" charset="0"/>
                          </a:rPr>
                        </m:ctrlPr>
                      </m:dPr>
                      <m:e>
                        <m:m>
                          <m:mPr>
                            <m:mcs>
                              <m:mc>
                                <m:mcPr>
                                  <m:count m:val="1"/>
                                  <m:mcJc m:val="center"/>
                                </m:mcPr>
                              </m:mc>
                            </m:mcs>
                            <m:ctrlPr>
                              <a:rPr lang="en-GB" sz="1600" i="1">
                                <a:effectLst/>
                                <a:latin typeface="Cambria Math" panose="02040503050406030204" pitchFamily="18" charset="0"/>
                                <a:ea typeface="Calibri" panose="020F0502020204030204" pitchFamily="34" charset="0"/>
                                <a:cs typeface="Times New Roman" panose="02020603050405020304" pitchFamily="18" charset="0"/>
                              </a:rPr>
                            </m:ctrlPr>
                          </m:mPr>
                          <m:mr>
                            <m:e>
                              <m:sSub>
                                <m:sSubPr>
                                  <m:ctrlPr>
                                    <a:rPr lang="en-GB" sz="1600" i="1">
                                      <a:effectLst/>
                                      <a:latin typeface="Cambria Math" panose="02040503050406030204" pitchFamily="18" charset="0"/>
                                      <a:ea typeface="Calibri" panose="020F0502020204030204" pitchFamily="34" charset="0"/>
                                      <a:cs typeface="Times New Roman" panose="02020603050405020304" pitchFamily="18" charset="0"/>
                                    </a:rPr>
                                  </m:ctrlPr>
                                </m:sSubPr>
                                <m:e>
                                  <m:r>
                                    <a:rPr lang="en-GB" sz="1600" i="1">
                                      <a:effectLst/>
                                      <a:latin typeface="Cambria Math" panose="02040503050406030204" pitchFamily="18" charset="0"/>
                                      <a:ea typeface="Calibri" panose="020F0502020204030204" pitchFamily="34" charset="0"/>
                                      <a:cs typeface="Times New Roman" panose="02020603050405020304" pitchFamily="18" charset="0"/>
                                    </a:rPr>
                                    <m:t>𝑦</m:t>
                                  </m:r>
                                </m:e>
                                <m:sub>
                                  <m:r>
                                    <a:rPr lang="en-GB" sz="1600" i="1">
                                      <a:effectLst/>
                                      <a:latin typeface="Cambria Math" panose="02040503050406030204" pitchFamily="18" charset="0"/>
                                      <a:ea typeface="Calibri" panose="020F0502020204030204" pitchFamily="34" charset="0"/>
                                      <a:cs typeface="Times New Roman" panose="02020603050405020304" pitchFamily="18" charset="0"/>
                                    </a:rPr>
                                    <m:t>𝑡</m:t>
                                  </m:r>
                                </m:sub>
                              </m:sSub>
                            </m:e>
                          </m:mr>
                          <m:mr>
                            <m:e>
                              <m:sSub>
                                <m:sSubPr>
                                  <m:ctrlPr>
                                    <a:rPr lang="en-GB" sz="1600" i="1">
                                      <a:effectLst/>
                                      <a:latin typeface="Cambria Math" panose="02040503050406030204" pitchFamily="18" charset="0"/>
                                      <a:ea typeface="Calibri" panose="020F0502020204030204" pitchFamily="34" charset="0"/>
                                      <a:cs typeface="Times New Roman" panose="02020603050405020304" pitchFamily="18" charset="0"/>
                                    </a:rPr>
                                  </m:ctrlPr>
                                </m:sSubPr>
                                <m:e>
                                  <m:r>
                                    <a:rPr lang="en-GB" sz="1600" i="1">
                                      <a:effectLst/>
                                      <a:latin typeface="Cambria Math" panose="02040503050406030204" pitchFamily="18" charset="0"/>
                                      <a:ea typeface="Calibri" panose="020F0502020204030204" pitchFamily="34" charset="0"/>
                                      <a:cs typeface="Times New Roman" panose="02020603050405020304" pitchFamily="18" charset="0"/>
                                    </a:rPr>
                                    <m:t>𝑓</m:t>
                                  </m:r>
                                </m:e>
                                <m:sub>
                                  <m:r>
                                    <a:rPr lang="en-GB" sz="1600" i="1">
                                      <a:effectLst/>
                                      <a:latin typeface="Cambria Math" panose="02040503050406030204" pitchFamily="18" charset="0"/>
                                      <a:ea typeface="Calibri" panose="020F0502020204030204" pitchFamily="34" charset="0"/>
                                      <a:cs typeface="Times New Roman" panose="02020603050405020304" pitchFamily="18" charset="0"/>
                                    </a:rPr>
                                    <m:t>𝑡</m:t>
                                  </m:r>
                                </m:sub>
                              </m:sSub>
                            </m:e>
                          </m:mr>
                        </m:m>
                      </m:e>
                    </m:d>
                    <m:r>
                      <a:rPr lang="en-GB" sz="1600" i="1">
                        <a:effectLst/>
                        <a:latin typeface="Cambria Math" panose="02040503050406030204" pitchFamily="18" charset="0"/>
                        <a:ea typeface="Calibri" panose="020F0502020204030204" pitchFamily="34" charset="0"/>
                        <a:cs typeface="Times New Roman" panose="02020603050405020304" pitchFamily="18" charset="0"/>
                      </a:rPr>
                      <m:t>=</m:t>
                    </m:r>
                    <m:sSub>
                      <m:sSubPr>
                        <m:ctrlPr>
                          <a:rPr lang="en-GB" sz="1600" i="1">
                            <a:effectLst/>
                            <a:latin typeface="Cambria Math" panose="02040503050406030204" pitchFamily="18" charset="0"/>
                            <a:ea typeface="Calibri" panose="020F0502020204030204" pitchFamily="34" charset="0"/>
                            <a:cs typeface="Times New Roman" panose="02020603050405020304" pitchFamily="18" charset="0"/>
                          </a:rPr>
                        </m:ctrlPr>
                      </m:sSubPr>
                      <m:e>
                        <m:r>
                          <a:rPr lang="en-GB" sz="1600" i="1">
                            <a:effectLst/>
                            <a:latin typeface="Cambria Math" panose="02040503050406030204" pitchFamily="18" charset="0"/>
                            <a:ea typeface="Calibri" panose="020F0502020204030204" pitchFamily="34" charset="0"/>
                            <a:cs typeface="Times New Roman" panose="02020603050405020304" pitchFamily="18" charset="0"/>
                          </a:rPr>
                          <m:t>𝑐</m:t>
                        </m:r>
                      </m:e>
                      <m:sub>
                        <m:r>
                          <a:rPr lang="en-GB" sz="1600" i="1">
                            <a:effectLst/>
                            <a:latin typeface="Cambria Math" panose="02040503050406030204" pitchFamily="18" charset="0"/>
                            <a:ea typeface="Calibri" panose="020F0502020204030204" pitchFamily="34" charset="0"/>
                            <a:cs typeface="Times New Roman" panose="02020603050405020304" pitchFamily="18" charset="0"/>
                          </a:rPr>
                          <m:t>𝑡</m:t>
                        </m:r>
                      </m:sub>
                    </m:sSub>
                    <m:r>
                      <a:rPr lang="en-GB" sz="1600" i="1">
                        <a:effectLst/>
                        <a:latin typeface="Cambria Math" panose="02040503050406030204" pitchFamily="18" charset="0"/>
                        <a:ea typeface="Calibri" panose="020F0502020204030204" pitchFamily="34" charset="0"/>
                        <a:cs typeface="Times New Roman" panose="02020603050405020304" pitchFamily="18" charset="0"/>
                      </a:rPr>
                      <m:t>+</m:t>
                    </m:r>
                    <m:sSub>
                      <m:sSubPr>
                        <m:ctrlPr>
                          <a:rPr lang="en-GB" sz="1600" i="1">
                            <a:effectLst/>
                            <a:latin typeface="Cambria Math" panose="02040503050406030204" pitchFamily="18" charset="0"/>
                            <a:ea typeface="Calibri" panose="020F0502020204030204" pitchFamily="34" charset="0"/>
                            <a:cs typeface="Times New Roman" panose="02020603050405020304" pitchFamily="18" charset="0"/>
                          </a:rPr>
                        </m:ctrlPr>
                      </m:sSubPr>
                      <m:e>
                        <m:r>
                          <a:rPr lang="en-GB" sz="1600" i="1">
                            <a:effectLst/>
                            <a:latin typeface="Cambria Math" panose="02040503050406030204" pitchFamily="18" charset="0"/>
                            <a:ea typeface="Calibri" panose="020F0502020204030204" pitchFamily="34" charset="0"/>
                            <a:cs typeface="Times New Roman" panose="02020603050405020304" pitchFamily="18" charset="0"/>
                          </a:rPr>
                          <m:t>𝐵</m:t>
                        </m:r>
                      </m:e>
                      <m:sub>
                        <m:r>
                          <a:rPr lang="en-GB" sz="1600" i="1">
                            <a:effectLst/>
                            <a:latin typeface="Cambria Math" panose="02040503050406030204" pitchFamily="18" charset="0"/>
                            <a:ea typeface="Calibri" panose="020F0502020204030204" pitchFamily="34" charset="0"/>
                            <a:cs typeface="Times New Roman" panose="02020603050405020304" pitchFamily="18" charset="0"/>
                          </a:rPr>
                          <m:t>𝑡</m:t>
                        </m:r>
                        <m:r>
                          <a:rPr lang="en-GB" sz="1600" i="1">
                            <a:effectLst/>
                            <a:latin typeface="Cambria Math" panose="02040503050406030204" pitchFamily="18" charset="0"/>
                            <a:ea typeface="Calibri" panose="020F0502020204030204" pitchFamily="34" charset="0"/>
                            <a:cs typeface="Times New Roman" panose="02020603050405020304" pitchFamily="18" charset="0"/>
                          </a:rPr>
                          <m:t>,1</m:t>
                        </m:r>
                      </m:sub>
                    </m:sSub>
                    <m:d>
                      <m:dPr>
                        <m:ctrlPr>
                          <a:rPr lang="en-GB" sz="1600" i="1">
                            <a:effectLst/>
                            <a:latin typeface="Cambria Math" panose="02040503050406030204" pitchFamily="18" charset="0"/>
                            <a:ea typeface="Calibri" panose="020F0502020204030204" pitchFamily="34" charset="0"/>
                            <a:cs typeface="Times New Roman" panose="02020603050405020304" pitchFamily="18" charset="0"/>
                          </a:rPr>
                        </m:ctrlPr>
                      </m:dPr>
                      <m:e>
                        <m:m>
                          <m:mPr>
                            <m:mcs>
                              <m:mc>
                                <m:mcPr>
                                  <m:count m:val="1"/>
                                  <m:mcJc m:val="center"/>
                                </m:mcPr>
                              </m:mc>
                            </m:mcs>
                            <m:ctrlPr>
                              <a:rPr lang="en-GB" sz="1600" i="1">
                                <a:effectLst/>
                                <a:latin typeface="Cambria Math" panose="02040503050406030204" pitchFamily="18" charset="0"/>
                                <a:ea typeface="Calibri" panose="020F0502020204030204" pitchFamily="34" charset="0"/>
                                <a:cs typeface="Times New Roman" panose="02020603050405020304" pitchFamily="18" charset="0"/>
                              </a:rPr>
                            </m:ctrlPr>
                          </m:mPr>
                          <m:mr>
                            <m:e>
                              <m:sSub>
                                <m:sSubPr>
                                  <m:ctrlPr>
                                    <a:rPr lang="en-GB" sz="1600" i="1">
                                      <a:effectLst/>
                                      <a:latin typeface="Cambria Math" panose="02040503050406030204" pitchFamily="18" charset="0"/>
                                      <a:ea typeface="Calibri" panose="020F0502020204030204" pitchFamily="34" charset="0"/>
                                      <a:cs typeface="Times New Roman" panose="02020603050405020304" pitchFamily="18" charset="0"/>
                                    </a:rPr>
                                  </m:ctrlPr>
                                </m:sSubPr>
                                <m:e>
                                  <m:r>
                                    <a:rPr lang="en-GB" sz="1600" i="1">
                                      <a:effectLst/>
                                      <a:latin typeface="Cambria Math" panose="02040503050406030204" pitchFamily="18" charset="0"/>
                                      <a:ea typeface="Calibri" panose="020F0502020204030204" pitchFamily="34" charset="0"/>
                                      <a:cs typeface="Times New Roman" panose="02020603050405020304" pitchFamily="18" charset="0"/>
                                    </a:rPr>
                                    <m:t>𝑦</m:t>
                                  </m:r>
                                </m:e>
                                <m:sub>
                                  <m:r>
                                    <a:rPr lang="en-GB" sz="1600" i="1">
                                      <a:effectLst/>
                                      <a:latin typeface="Cambria Math" panose="02040503050406030204" pitchFamily="18" charset="0"/>
                                      <a:ea typeface="Calibri" panose="020F0502020204030204" pitchFamily="34" charset="0"/>
                                      <a:cs typeface="Times New Roman" panose="02020603050405020304" pitchFamily="18" charset="0"/>
                                    </a:rPr>
                                    <m:t>𝑡</m:t>
                                  </m:r>
                                  <m:r>
                                    <a:rPr lang="en-GB" sz="1600" i="1">
                                      <a:effectLst/>
                                      <a:latin typeface="Cambria Math" panose="02040503050406030204" pitchFamily="18" charset="0"/>
                                      <a:ea typeface="Calibri" panose="020F0502020204030204" pitchFamily="34" charset="0"/>
                                      <a:cs typeface="Times New Roman" panose="02020603050405020304" pitchFamily="18" charset="0"/>
                                    </a:rPr>
                                    <m:t>−1</m:t>
                                  </m:r>
                                </m:sub>
                              </m:sSub>
                            </m:e>
                          </m:mr>
                          <m:mr>
                            <m:e>
                              <m:sSub>
                                <m:sSubPr>
                                  <m:ctrlPr>
                                    <a:rPr lang="en-GB" sz="1600" i="1">
                                      <a:effectLst/>
                                      <a:latin typeface="Cambria Math" panose="02040503050406030204" pitchFamily="18" charset="0"/>
                                      <a:ea typeface="Calibri" panose="020F0502020204030204" pitchFamily="34" charset="0"/>
                                      <a:cs typeface="Times New Roman" panose="02020603050405020304" pitchFamily="18" charset="0"/>
                                    </a:rPr>
                                  </m:ctrlPr>
                                </m:sSubPr>
                                <m:e>
                                  <m:r>
                                    <a:rPr lang="en-GB" sz="1600" i="1">
                                      <a:effectLst/>
                                      <a:latin typeface="Cambria Math" panose="02040503050406030204" pitchFamily="18" charset="0"/>
                                      <a:ea typeface="Calibri" panose="020F0502020204030204" pitchFamily="34" charset="0"/>
                                      <a:cs typeface="Times New Roman" panose="02020603050405020304" pitchFamily="18" charset="0"/>
                                    </a:rPr>
                                    <m:t>𝑓</m:t>
                                  </m:r>
                                </m:e>
                                <m:sub>
                                  <m:r>
                                    <a:rPr lang="en-GB" sz="1600" i="1">
                                      <a:effectLst/>
                                      <a:latin typeface="Cambria Math" panose="02040503050406030204" pitchFamily="18" charset="0"/>
                                      <a:ea typeface="Calibri" panose="020F0502020204030204" pitchFamily="34" charset="0"/>
                                      <a:cs typeface="Times New Roman" panose="02020603050405020304" pitchFamily="18" charset="0"/>
                                    </a:rPr>
                                    <m:t>𝑡</m:t>
                                  </m:r>
                                  <m:r>
                                    <a:rPr lang="en-GB" sz="1600" i="1">
                                      <a:effectLst/>
                                      <a:latin typeface="Cambria Math" panose="02040503050406030204" pitchFamily="18" charset="0"/>
                                      <a:ea typeface="Calibri" panose="020F0502020204030204" pitchFamily="34" charset="0"/>
                                      <a:cs typeface="Times New Roman" panose="02020603050405020304" pitchFamily="18" charset="0"/>
                                    </a:rPr>
                                    <m:t>−1</m:t>
                                  </m:r>
                                </m:sub>
                              </m:sSub>
                            </m:e>
                          </m:mr>
                        </m:m>
                      </m:e>
                    </m:d>
                    <m:r>
                      <a:rPr lang="en-GB" sz="1600" i="1">
                        <a:effectLst/>
                        <a:latin typeface="Cambria Math" panose="02040503050406030204" pitchFamily="18" charset="0"/>
                        <a:ea typeface="Calibri" panose="020F0502020204030204" pitchFamily="34" charset="0"/>
                        <a:cs typeface="Times New Roman" panose="02020603050405020304" pitchFamily="18" charset="0"/>
                      </a:rPr>
                      <m:t>+…+</m:t>
                    </m:r>
                    <m:sSub>
                      <m:sSubPr>
                        <m:ctrlPr>
                          <a:rPr lang="en-GB" sz="1600" i="1">
                            <a:effectLst/>
                            <a:latin typeface="Cambria Math" panose="02040503050406030204" pitchFamily="18" charset="0"/>
                            <a:ea typeface="Calibri" panose="020F0502020204030204" pitchFamily="34" charset="0"/>
                            <a:cs typeface="Times New Roman" panose="02020603050405020304" pitchFamily="18" charset="0"/>
                          </a:rPr>
                        </m:ctrlPr>
                      </m:sSubPr>
                      <m:e>
                        <m:r>
                          <a:rPr lang="en-GB" sz="1600" i="1">
                            <a:effectLst/>
                            <a:latin typeface="Cambria Math" panose="02040503050406030204" pitchFamily="18" charset="0"/>
                            <a:ea typeface="Calibri" panose="020F0502020204030204" pitchFamily="34" charset="0"/>
                            <a:cs typeface="Times New Roman" panose="02020603050405020304" pitchFamily="18" charset="0"/>
                          </a:rPr>
                          <m:t>𝐵</m:t>
                        </m:r>
                      </m:e>
                      <m:sub>
                        <m:r>
                          <a:rPr lang="en-GB" sz="1600" i="1">
                            <a:effectLst/>
                            <a:latin typeface="Cambria Math" panose="02040503050406030204" pitchFamily="18" charset="0"/>
                            <a:ea typeface="Calibri" panose="020F0502020204030204" pitchFamily="34" charset="0"/>
                            <a:cs typeface="Times New Roman" panose="02020603050405020304" pitchFamily="18" charset="0"/>
                          </a:rPr>
                          <m:t>𝑡</m:t>
                        </m:r>
                        <m:r>
                          <a:rPr lang="en-GB" sz="1600" i="1">
                            <a:effectLst/>
                            <a:latin typeface="Cambria Math" panose="02040503050406030204" pitchFamily="18" charset="0"/>
                            <a:ea typeface="Calibri" panose="020F0502020204030204" pitchFamily="34" charset="0"/>
                            <a:cs typeface="Times New Roman" panose="02020603050405020304" pitchFamily="18" charset="0"/>
                          </a:rPr>
                          <m:t>,  </m:t>
                        </m:r>
                        <m:r>
                          <a:rPr lang="en-GB" sz="1600" i="1">
                            <a:effectLst/>
                            <a:latin typeface="Cambria Math" panose="02040503050406030204" pitchFamily="18" charset="0"/>
                            <a:ea typeface="Calibri" panose="020F0502020204030204" pitchFamily="34" charset="0"/>
                            <a:cs typeface="Times New Roman" panose="02020603050405020304" pitchFamily="18" charset="0"/>
                          </a:rPr>
                          <m:t>𝑝</m:t>
                        </m:r>
                      </m:sub>
                    </m:sSub>
                    <m:d>
                      <m:dPr>
                        <m:ctrlPr>
                          <a:rPr lang="en-GB" sz="1600" i="1">
                            <a:effectLst/>
                            <a:latin typeface="Cambria Math" panose="02040503050406030204" pitchFamily="18" charset="0"/>
                            <a:ea typeface="Calibri" panose="020F0502020204030204" pitchFamily="34" charset="0"/>
                            <a:cs typeface="Times New Roman" panose="02020603050405020304" pitchFamily="18" charset="0"/>
                          </a:rPr>
                        </m:ctrlPr>
                      </m:dPr>
                      <m:e>
                        <m:m>
                          <m:mPr>
                            <m:mcs>
                              <m:mc>
                                <m:mcPr>
                                  <m:count m:val="1"/>
                                  <m:mcJc m:val="center"/>
                                </m:mcPr>
                              </m:mc>
                            </m:mcs>
                            <m:ctrlPr>
                              <a:rPr lang="en-GB" sz="1600" i="1">
                                <a:effectLst/>
                                <a:latin typeface="Cambria Math" panose="02040503050406030204" pitchFamily="18" charset="0"/>
                                <a:ea typeface="Calibri" panose="020F0502020204030204" pitchFamily="34" charset="0"/>
                                <a:cs typeface="Times New Roman" panose="02020603050405020304" pitchFamily="18" charset="0"/>
                              </a:rPr>
                            </m:ctrlPr>
                          </m:mPr>
                          <m:mr>
                            <m:e>
                              <m:sSub>
                                <m:sSubPr>
                                  <m:ctrlPr>
                                    <a:rPr lang="en-GB" sz="1600" i="1">
                                      <a:effectLst/>
                                      <a:latin typeface="Cambria Math" panose="02040503050406030204" pitchFamily="18" charset="0"/>
                                      <a:ea typeface="Calibri" panose="020F0502020204030204" pitchFamily="34" charset="0"/>
                                      <a:cs typeface="Times New Roman" panose="02020603050405020304" pitchFamily="18" charset="0"/>
                                    </a:rPr>
                                  </m:ctrlPr>
                                </m:sSubPr>
                                <m:e>
                                  <m:r>
                                    <a:rPr lang="en-GB" sz="1600" i="1">
                                      <a:effectLst/>
                                      <a:latin typeface="Cambria Math" panose="02040503050406030204" pitchFamily="18" charset="0"/>
                                      <a:ea typeface="Calibri" panose="020F0502020204030204" pitchFamily="34" charset="0"/>
                                      <a:cs typeface="Times New Roman" panose="02020603050405020304" pitchFamily="18" charset="0"/>
                                    </a:rPr>
                                    <m:t>𝑦</m:t>
                                  </m:r>
                                </m:e>
                                <m:sub>
                                  <m:r>
                                    <a:rPr lang="en-GB" sz="1600" i="1">
                                      <a:effectLst/>
                                      <a:latin typeface="Cambria Math" panose="02040503050406030204" pitchFamily="18" charset="0"/>
                                      <a:ea typeface="Calibri" panose="020F0502020204030204" pitchFamily="34" charset="0"/>
                                      <a:cs typeface="Times New Roman" panose="02020603050405020304" pitchFamily="18" charset="0"/>
                                    </a:rPr>
                                    <m:t>𝑡</m:t>
                                  </m:r>
                                  <m:r>
                                    <a:rPr lang="en-GB" sz="1600" i="1">
                                      <a:effectLst/>
                                      <a:latin typeface="Cambria Math" panose="02040503050406030204" pitchFamily="18" charset="0"/>
                                      <a:ea typeface="Calibri" panose="020F0502020204030204" pitchFamily="34" charset="0"/>
                                      <a:cs typeface="Times New Roman" panose="02020603050405020304" pitchFamily="18" charset="0"/>
                                    </a:rPr>
                                    <m:t>−</m:t>
                                  </m:r>
                                  <m:r>
                                    <a:rPr lang="en-GB" sz="1600" i="1">
                                      <a:effectLst/>
                                      <a:latin typeface="Cambria Math" panose="02040503050406030204" pitchFamily="18" charset="0"/>
                                      <a:ea typeface="Calibri" panose="020F0502020204030204" pitchFamily="34" charset="0"/>
                                      <a:cs typeface="Times New Roman" panose="02020603050405020304" pitchFamily="18" charset="0"/>
                                    </a:rPr>
                                    <m:t>𝑝</m:t>
                                  </m:r>
                                </m:sub>
                              </m:sSub>
                            </m:e>
                          </m:mr>
                          <m:mr>
                            <m:e>
                              <m:sSub>
                                <m:sSubPr>
                                  <m:ctrlPr>
                                    <a:rPr lang="en-GB" sz="1600" i="1">
                                      <a:effectLst/>
                                      <a:latin typeface="Cambria Math" panose="02040503050406030204" pitchFamily="18" charset="0"/>
                                      <a:ea typeface="Calibri" panose="020F0502020204030204" pitchFamily="34" charset="0"/>
                                      <a:cs typeface="Times New Roman" panose="02020603050405020304" pitchFamily="18" charset="0"/>
                                    </a:rPr>
                                  </m:ctrlPr>
                                </m:sSubPr>
                                <m:e>
                                  <m:r>
                                    <a:rPr lang="en-GB" sz="1600" i="1">
                                      <a:effectLst/>
                                      <a:latin typeface="Cambria Math" panose="02040503050406030204" pitchFamily="18" charset="0"/>
                                      <a:ea typeface="Calibri" panose="020F0502020204030204" pitchFamily="34" charset="0"/>
                                      <a:cs typeface="Times New Roman" panose="02020603050405020304" pitchFamily="18" charset="0"/>
                                    </a:rPr>
                                    <m:t>𝑓</m:t>
                                  </m:r>
                                </m:e>
                                <m:sub>
                                  <m:r>
                                    <a:rPr lang="en-GB" sz="1600" i="1">
                                      <a:effectLst/>
                                      <a:latin typeface="Cambria Math" panose="02040503050406030204" pitchFamily="18" charset="0"/>
                                      <a:ea typeface="Calibri" panose="020F0502020204030204" pitchFamily="34" charset="0"/>
                                      <a:cs typeface="Times New Roman" panose="02020603050405020304" pitchFamily="18" charset="0"/>
                                    </a:rPr>
                                    <m:t>𝑡</m:t>
                                  </m:r>
                                  <m:r>
                                    <a:rPr lang="en-GB" sz="1600" i="1">
                                      <a:effectLst/>
                                      <a:latin typeface="Cambria Math" panose="02040503050406030204" pitchFamily="18" charset="0"/>
                                      <a:ea typeface="Calibri" panose="020F0502020204030204" pitchFamily="34" charset="0"/>
                                      <a:cs typeface="Times New Roman" panose="02020603050405020304" pitchFamily="18" charset="0"/>
                                    </a:rPr>
                                    <m:t>−</m:t>
                                  </m:r>
                                  <m:r>
                                    <a:rPr lang="en-GB" sz="1600" i="1">
                                      <a:effectLst/>
                                      <a:latin typeface="Cambria Math" panose="02040503050406030204" pitchFamily="18" charset="0"/>
                                      <a:ea typeface="Calibri" panose="020F0502020204030204" pitchFamily="34" charset="0"/>
                                      <a:cs typeface="Times New Roman" panose="02020603050405020304" pitchFamily="18" charset="0"/>
                                    </a:rPr>
                                    <m:t>𝑝</m:t>
                                  </m:r>
                                </m:sub>
                              </m:sSub>
                            </m:e>
                          </m:mr>
                        </m:m>
                      </m:e>
                    </m:d>
                    <m:r>
                      <a:rPr lang="en-GB" sz="1600" i="1">
                        <a:effectLst/>
                        <a:latin typeface="Cambria Math" panose="02040503050406030204" pitchFamily="18" charset="0"/>
                        <a:ea typeface="Calibri" panose="020F0502020204030204" pitchFamily="34" charset="0"/>
                        <a:cs typeface="Times New Roman" panose="02020603050405020304" pitchFamily="18" charset="0"/>
                      </a:rPr>
                      <m:t>+</m:t>
                    </m:r>
                    <m:sSub>
                      <m:sSubPr>
                        <m:ctrlPr>
                          <a:rPr lang="en-GB" sz="1600" i="1">
                            <a:effectLst/>
                            <a:latin typeface="Cambria Math" panose="02040503050406030204" pitchFamily="18" charset="0"/>
                            <a:ea typeface="Calibri" panose="020F0502020204030204" pitchFamily="34" charset="0"/>
                            <a:cs typeface="Times New Roman" panose="02020603050405020304" pitchFamily="18" charset="0"/>
                          </a:rPr>
                        </m:ctrlPr>
                      </m:sSubPr>
                      <m:e>
                        <m:r>
                          <a:rPr lang="en-GB" sz="1600" i="1">
                            <a:effectLst/>
                            <a:latin typeface="Cambria Math" panose="02040503050406030204" pitchFamily="18" charset="0"/>
                            <a:ea typeface="Calibri" panose="020F0502020204030204" pitchFamily="34" charset="0"/>
                            <a:cs typeface="Times New Roman" panose="02020603050405020304" pitchFamily="18" charset="0"/>
                          </a:rPr>
                          <m:t>𝜀</m:t>
                        </m:r>
                      </m:e>
                      <m:sub>
                        <m:r>
                          <a:rPr lang="en-GB" sz="1600" i="1">
                            <a:effectLst/>
                            <a:latin typeface="Cambria Math" panose="02040503050406030204" pitchFamily="18" charset="0"/>
                            <a:ea typeface="Calibri" panose="020F0502020204030204" pitchFamily="34" charset="0"/>
                            <a:cs typeface="Times New Roman" panose="02020603050405020304" pitchFamily="18" charset="0"/>
                          </a:rPr>
                          <m:t>𝑡</m:t>
                        </m:r>
                      </m:sub>
                    </m:sSub>
                  </m:oMath>
                </a14:m>
                <a:endParaRPr lang="en-GB" sz="1100" dirty="0">
                  <a:effectLst/>
                  <a:ea typeface="MS Mincho"/>
                  <a:cs typeface="Times New Roman" panose="02020603050405020304" pitchFamily="18" charset="0"/>
                </a:endParaRPr>
              </a:p>
              <a:p>
                <a:pPr>
                  <a:lnSpc>
                    <a:spcPct val="115000"/>
                  </a:lnSpc>
                  <a:spcAft>
                    <a:spcPts val="1000"/>
                  </a:spcAft>
                </a:pPr>
                <a:r>
                  <a:rPr lang="sq-AL" sz="1100" dirty="0">
                    <a:effectLst/>
                    <a:ea typeface="MS Mincho"/>
                    <a:cs typeface="Times New Roman" panose="02020603050405020304" pitchFamily="18" charset="0"/>
                  </a:rPr>
                  <a:t> </a:t>
                </a:r>
                <a:endParaRPr lang="en-GB" sz="1100" dirty="0">
                  <a:effectLst/>
                  <a:ea typeface="MS Mincho"/>
                  <a:cs typeface="Times New Roman" panose="02020603050405020304" pitchFamily="18" charset="0"/>
                </a:endParaRPr>
              </a:p>
            </p:txBody>
          </p:sp>
        </mc:Choice>
        <mc:Fallback xmlns="">
          <p:sp>
            <p:nvSpPr>
              <p:cNvPr id="7" name="Text Box 4"/>
              <p:cNvSpPr txBox="1">
                <a:spLocks noRot="1" noChangeAspect="1" noMove="1" noResize="1" noEditPoints="1" noAdjustHandles="1" noChangeArrowheads="1" noChangeShapeType="1" noTextEdit="1"/>
              </p:cNvSpPr>
              <p:nvPr/>
            </p:nvSpPr>
            <p:spPr>
              <a:xfrm>
                <a:off x="3352800" y="2062977"/>
                <a:ext cx="5486400" cy="1025911"/>
              </a:xfrm>
              <a:prstGeom prst="rect">
                <a:avLst/>
              </a:prstGeom>
              <a:blipFill rotWithShape="0">
                <a:blip r:embed="rId3" cstate="print"/>
                <a:stretch>
                  <a:fillRect/>
                </a:stretch>
              </a:blipFill>
              <a:ln w="6350">
                <a:noFill/>
              </a:ln>
              <a:effectLst/>
            </p:spPr>
            <p:txBody>
              <a:bodyPr/>
              <a:lstStyle/>
              <a:p>
                <a:r>
                  <a:rPr lang="en-GB">
                    <a:noFill/>
                  </a:rPr>
                  <a:t> </a:t>
                </a:r>
              </a:p>
            </p:txBody>
          </p:sp>
        </mc:Fallback>
      </mc:AlternateContent>
    </p:spTree>
    <p:extLst>
      <p:ext uri="{BB962C8B-B14F-4D97-AF65-F5344CB8AC3E}">
        <p14:creationId xmlns:p14="http://schemas.microsoft.com/office/powerpoint/2010/main" val="3918258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501805"/>
          </a:xfrm>
          <a:solidFill>
            <a:schemeClr val="accent5">
              <a:lumMod val="75000"/>
            </a:schemeClr>
          </a:solidFill>
        </p:spPr>
        <p:txBody>
          <a:bodyPr>
            <a:normAutofit/>
          </a:bodyPr>
          <a:lstStyle/>
          <a:p>
            <a:r>
              <a:rPr lang="sq-AL" sz="2800" dirty="0" smtClean="0">
                <a:solidFill>
                  <a:srgbClr val="FFFFFF"/>
                </a:solidFill>
                <a:effectLst/>
                <a:latin typeface="Arial Narrow" panose="020B0606020202030204" pitchFamily="34" charset="0"/>
                <a:ea typeface="MS Mincho"/>
                <a:cs typeface="Times New Roman" panose="02020603050405020304" pitchFamily="18" charset="0"/>
              </a:rPr>
              <a:t>EMPIRICAL ANALYSIS – DATA DESCRIPTION </a:t>
            </a:r>
            <a:r>
              <a:rPr lang="sq-AL" sz="2800" dirty="0" smtClean="0">
                <a:solidFill>
                  <a:schemeClr val="bg1"/>
                </a:solidFill>
              </a:rPr>
              <a:t>                                                                                                    </a:t>
            </a:r>
            <a:endParaRPr lang="en-GB" sz="2800" dirty="0">
              <a:solidFill>
                <a:schemeClr val="bg1"/>
              </a:solidFill>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60060054"/>
              </p:ext>
            </p:extLst>
          </p:nvPr>
        </p:nvGraphicFramePr>
        <p:xfrm>
          <a:off x="0" y="501810"/>
          <a:ext cx="12132527" cy="6583680"/>
        </p:xfrm>
        <a:graphic>
          <a:graphicData uri="http://schemas.openxmlformats.org/drawingml/2006/table">
            <a:tbl>
              <a:tblPr firstRow="1" firstCol="1" bandRow="1"/>
              <a:tblGrid>
                <a:gridCol w="9824227"/>
                <a:gridCol w="2308300"/>
              </a:tblGrid>
              <a:tr h="245276">
                <a:tc>
                  <a:txBody>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smtClean="0">
                          <a:ln>
                            <a:noFill/>
                          </a:ln>
                          <a:solidFill>
                            <a:srgbClr val="00B0F0"/>
                          </a:solidFill>
                          <a:effectLst/>
                          <a:latin typeface="Arial Narrow" panose="020B0606020202030204" pitchFamily="34" charset="0"/>
                          <a:ea typeface="MS Mincho" charset="-128"/>
                          <a:cs typeface="Calibri" panose="020F0502020204030204" pitchFamily="34" charset="0"/>
                        </a:rPr>
                        <a:t>         Variables for the construction of FCI</a:t>
                      </a:r>
                      <a:endParaRPr kumimoji="0" lang="en-GB" altLang="en-US" sz="1800" b="0" i="0" u="none" strike="noStrike" cap="none" normalizeH="0" baseline="0" dirty="0" smtClean="0">
                        <a:ln>
                          <a:noFill/>
                        </a:ln>
                        <a:solidFill>
                          <a:schemeClr val="tx1"/>
                        </a:solidFill>
                        <a:effectLst/>
                      </a:endParaRPr>
                    </a:p>
                  </a:txBody>
                  <a:tcPr marL="43730" marR="43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15000"/>
                        </a:lnSpc>
                        <a:spcAft>
                          <a:spcPts val="0"/>
                        </a:spcAft>
                      </a:pPr>
                      <a:r>
                        <a:rPr lang="en-US" sz="1400" dirty="0" smtClean="0">
                          <a:effectLst/>
                          <a:latin typeface="Arial Narrow" panose="020B0606020202030204" pitchFamily="34" charset="0"/>
                          <a:ea typeface="MS Mincho"/>
                          <a:cs typeface="Times New Roman" panose="02020603050405020304" pitchFamily="18" charset="0"/>
                        </a:rPr>
                        <a:t>          Source</a:t>
                      </a:r>
                      <a:endParaRPr lang="en-GB" sz="1400" dirty="0">
                        <a:effectLst/>
                        <a:latin typeface="Calibri" panose="020F0502020204030204" pitchFamily="34" charset="0"/>
                        <a:ea typeface="MS Mincho"/>
                        <a:cs typeface="Times New Roman" panose="02020603050405020304" pitchFamily="18" charset="0"/>
                      </a:endParaRPr>
                    </a:p>
                  </a:txBody>
                  <a:tcPr marL="43730" marR="43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729">
                <a:tc>
                  <a:txBody>
                    <a:bodyPr/>
                    <a:lstStyle/>
                    <a:p>
                      <a:pPr marL="457200" algn="just">
                        <a:lnSpc>
                          <a:spcPct val="115000"/>
                        </a:lnSpc>
                        <a:spcAft>
                          <a:spcPts val="0"/>
                        </a:spcAft>
                      </a:pPr>
                      <a:r>
                        <a:rPr lang="en-GB" sz="1800" dirty="0">
                          <a:effectLst/>
                          <a:latin typeface="Arial Narrow" panose="020B0606020202030204" pitchFamily="34" charset="0"/>
                          <a:ea typeface="Calibri" panose="020F0502020204030204" pitchFamily="34" charset="0"/>
                          <a:cs typeface="CharterBT-Roman"/>
                        </a:rPr>
                        <a:t>10-Year/2-Year Treasury Yield Spread</a:t>
                      </a:r>
                      <a:endParaRPr lang="en-GB" sz="1800" dirty="0">
                        <a:effectLst/>
                        <a:latin typeface="Calibri" panose="020F0502020204030204" pitchFamily="34" charset="0"/>
                        <a:ea typeface="MS Mincho"/>
                        <a:cs typeface="Times New Roman" panose="02020603050405020304" pitchFamily="18" charset="0"/>
                      </a:endParaRPr>
                    </a:p>
                  </a:txBody>
                  <a:tcPr marL="43730" marR="43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15000"/>
                        </a:lnSpc>
                        <a:spcAft>
                          <a:spcPts val="0"/>
                        </a:spcAft>
                      </a:pPr>
                      <a:r>
                        <a:rPr lang="en-US" sz="1400" dirty="0" smtClean="0">
                          <a:effectLst/>
                          <a:latin typeface="Arial Narrow" panose="020B0606020202030204" pitchFamily="34" charset="0"/>
                          <a:ea typeface="MS Mincho"/>
                          <a:cs typeface="Times New Roman" panose="02020603050405020304" pitchFamily="18" charset="0"/>
                        </a:rPr>
                        <a:t>            </a:t>
                      </a:r>
                      <a:r>
                        <a:rPr lang="en-US" sz="1400" dirty="0" err="1" smtClean="0">
                          <a:effectLst/>
                          <a:latin typeface="Arial Narrow" panose="020B0606020202030204" pitchFamily="34" charset="0"/>
                          <a:ea typeface="MS Mincho"/>
                          <a:cs typeface="Times New Roman" panose="02020603050405020304" pitchFamily="18" charset="0"/>
                        </a:rPr>
                        <a:t>BoA</a:t>
                      </a:r>
                      <a:endParaRPr lang="en-GB" sz="1400" dirty="0">
                        <a:effectLst/>
                        <a:latin typeface="Calibri" panose="020F0502020204030204" pitchFamily="34" charset="0"/>
                        <a:ea typeface="MS Mincho"/>
                        <a:cs typeface="Times New Roman" panose="02020603050405020304" pitchFamily="18" charset="0"/>
                      </a:endParaRPr>
                    </a:p>
                  </a:txBody>
                  <a:tcPr marL="43730" marR="43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729">
                <a:tc>
                  <a:txBody>
                    <a:bodyPr/>
                    <a:lstStyle/>
                    <a:p>
                      <a:pPr marL="457200" algn="just">
                        <a:lnSpc>
                          <a:spcPct val="115000"/>
                        </a:lnSpc>
                        <a:spcAft>
                          <a:spcPts val="0"/>
                        </a:spcAft>
                      </a:pPr>
                      <a:r>
                        <a:rPr lang="en-GB" sz="1800" dirty="0">
                          <a:effectLst/>
                          <a:latin typeface="Arial Narrow" panose="020B0606020202030204" pitchFamily="34" charset="0"/>
                          <a:ea typeface="Calibri" panose="020F0502020204030204" pitchFamily="34" charset="0"/>
                          <a:cs typeface="CharterBT-Roman"/>
                        </a:rPr>
                        <a:t>2-Year/3-Month Treasury Yield Spread </a:t>
                      </a:r>
                      <a:endParaRPr lang="en-GB" sz="1800" dirty="0">
                        <a:effectLst/>
                        <a:latin typeface="Calibri" panose="020F0502020204030204" pitchFamily="34" charset="0"/>
                        <a:ea typeface="MS Mincho"/>
                        <a:cs typeface="Times New Roman" panose="02020603050405020304" pitchFamily="18" charset="0"/>
                      </a:endParaRPr>
                    </a:p>
                  </a:txBody>
                  <a:tcPr marL="43730" marR="43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400" dirty="0" err="1">
                          <a:effectLst/>
                          <a:latin typeface="Arial Narrow" panose="020B0606020202030204" pitchFamily="34" charset="0"/>
                          <a:ea typeface="MS Mincho"/>
                          <a:cs typeface="Times New Roman" panose="02020603050405020304" pitchFamily="18" charset="0"/>
                        </a:rPr>
                        <a:t>BoA</a:t>
                      </a:r>
                      <a:endParaRPr lang="en-GB" sz="1400" dirty="0">
                        <a:effectLst/>
                        <a:latin typeface="Calibri" panose="020F0502020204030204" pitchFamily="34" charset="0"/>
                        <a:ea typeface="MS Mincho"/>
                        <a:cs typeface="Times New Roman" panose="02020603050405020304" pitchFamily="18" charset="0"/>
                      </a:endParaRPr>
                    </a:p>
                  </a:txBody>
                  <a:tcPr marL="43730" marR="43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729">
                <a:tc>
                  <a:txBody>
                    <a:bodyPr/>
                    <a:lstStyle/>
                    <a:p>
                      <a:pPr marL="457200" algn="just">
                        <a:lnSpc>
                          <a:spcPct val="115000"/>
                        </a:lnSpc>
                        <a:spcAft>
                          <a:spcPts val="0"/>
                        </a:spcAft>
                      </a:pPr>
                      <a:r>
                        <a:rPr lang="en-US" sz="1800" dirty="0">
                          <a:effectLst/>
                          <a:latin typeface="Arial Narrow" panose="020B0606020202030204" pitchFamily="34" charset="0"/>
                          <a:ea typeface="MS Mincho"/>
                          <a:cs typeface="Times New Roman" panose="02020603050405020304" pitchFamily="18" charset="0"/>
                        </a:rPr>
                        <a:t>Short-term </a:t>
                      </a:r>
                      <a:r>
                        <a:rPr lang="en-US" sz="1800" dirty="0">
                          <a:solidFill>
                            <a:srgbClr val="00B0F0"/>
                          </a:solidFill>
                          <a:effectLst/>
                          <a:latin typeface="Arial Narrow" panose="020B0606020202030204" pitchFamily="34" charset="0"/>
                          <a:ea typeface="MS Mincho"/>
                          <a:cs typeface="Times New Roman" panose="02020603050405020304" pitchFamily="18" charset="0"/>
                        </a:rPr>
                        <a:t>(-1 year) </a:t>
                      </a:r>
                      <a:r>
                        <a:rPr lang="en-US" sz="1800" dirty="0">
                          <a:effectLst/>
                          <a:latin typeface="Arial Narrow" panose="020B0606020202030204" pitchFamily="34" charset="0"/>
                          <a:ea typeface="MS Mincho"/>
                          <a:cs typeface="Times New Roman" panose="02020603050405020304" pitchFamily="18" charset="0"/>
                        </a:rPr>
                        <a:t>spread in ALL (short-term loans interest in ALL- short-term deposits interest in ALL) </a:t>
                      </a:r>
                      <a:endParaRPr lang="en-GB" sz="1800" dirty="0">
                        <a:effectLst/>
                        <a:latin typeface="Calibri" panose="020F0502020204030204" pitchFamily="34" charset="0"/>
                        <a:ea typeface="MS Mincho"/>
                        <a:cs typeface="Times New Roman" panose="02020603050405020304" pitchFamily="18" charset="0"/>
                      </a:endParaRPr>
                    </a:p>
                  </a:txBody>
                  <a:tcPr marL="43730" marR="43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400">
                          <a:effectLst/>
                          <a:latin typeface="Arial Narrow" panose="020B0606020202030204" pitchFamily="34" charset="0"/>
                          <a:ea typeface="MS Mincho"/>
                          <a:cs typeface="Times New Roman" panose="02020603050405020304" pitchFamily="18" charset="0"/>
                        </a:rPr>
                        <a:t>BoA</a:t>
                      </a:r>
                      <a:endParaRPr lang="en-GB" sz="1400">
                        <a:effectLst/>
                        <a:latin typeface="Calibri" panose="020F0502020204030204" pitchFamily="34" charset="0"/>
                        <a:ea typeface="MS Mincho"/>
                        <a:cs typeface="Times New Roman" panose="02020603050405020304" pitchFamily="18" charset="0"/>
                      </a:endParaRPr>
                    </a:p>
                  </a:txBody>
                  <a:tcPr marL="43730" marR="43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729">
                <a:tc>
                  <a:txBody>
                    <a:bodyPr/>
                    <a:lstStyle/>
                    <a:p>
                      <a:pPr marL="457200" algn="just">
                        <a:lnSpc>
                          <a:spcPct val="115000"/>
                        </a:lnSpc>
                        <a:spcAft>
                          <a:spcPts val="0"/>
                        </a:spcAft>
                      </a:pPr>
                      <a:r>
                        <a:rPr lang="en-US" sz="1800" dirty="0">
                          <a:effectLst/>
                          <a:latin typeface="Arial Narrow" panose="020B0606020202030204" pitchFamily="34" charset="0"/>
                          <a:ea typeface="MS Mincho"/>
                          <a:cs typeface="Times New Roman" panose="02020603050405020304" pitchFamily="18" charset="0"/>
                        </a:rPr>
                        <a:t>Short-term spread in EUR (short-term loans interest in EUR- short-term deposits interest in EUR)</a:t>
                      </a:r>
                      <a:endParaRPr lang="en-GB" sz="1800" dirty="0">
                        <a:effectLst/>
                        <a:latin typeface="Calibri" panose="020F0502020204030204" pitchFamily="34" charset="0"/>
                        <a:ea typeface="MS Mincho"/>
                        <a:cs typeface="Times New Roman" panose="02020603050405020304" pitchFamily="18" charset="0"/>
                      </a:endParaRPr>
                    </a:p>
                  </a:txBody>
                  <a:tcPr marL="43730" marR="43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400">
                          <a:effectLst/>
                          <a:latin typeface="Arial Narrow" panose="020B0606020202030204" pitchFamily="34" charset="0"/>
                          <a:ea typeface="MS Mincho"/>
                          <a:cs typeface="Times New Roman" panose="02020603050405020304" pitchFamily="18" charset="0"/>
                        </a:rPr>
                        <a:t>BoA</a:t>
                      </a:r>
                      <a:endParaRPr lang="en-GB" sz="1400">
                        <a:effectLst/>
                        <a:latin typeface="Calibri" panose="020F0502020204030204" pitchFamily="34" charset="0"/>
                        <a:ea typeface="MS Mincho"/>
                        <a:cs typeface="Times New Roman" panose="02020603050405020304" pitchFamily="18" charset="0"/>
                      </a:endParaRPr>
                    </a:p>
                  </a:txBody>
                  <a:tcPr marL="43730" marR="43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729">
                <a:tc>
                  <a:txBody>
                    <a:bodyPr/>
                    <a:lstStyle/>
                    <a:p>
                      <a:pPr marL="457200" algn="just">
                        <a:lnSpc>
                          <a:spcPct val="115000"/>
                        </a:lnSpc>
                        <a:spcAft>
                          <a:spcPts val="0"/>
                        </a:spcAft>
                      </a:pPr>
                      <a:r>
                        <a:rPr lang="en-US" sz="1800" dirty="0">
                          <a:effectLst/>
                          <a:latin typeface="Arial Narrow" panose="020B0606020202030204" pitchFamily="34" charset="0"/>
                          <a:ea typeface="MS Mincho"/>
                          <a:cs typeface="Times New Roman" panose="02020603050405020304" pitchFamily="18" charset="0"/>
                        </a:rPr>
                        <a:t>Short-term spread in USD (short-term loans interest in USD- short-term deposits interest in USD)</a:t>
                      </a:r>
                      <a:endParaRPr lang="en-GB" sz="1800" dirty="0">
                        <a:effectLst/>
                        <a:latin typeface="Calibri" panose="020F0502020204030204" pitchFamily="34" charset="0"/>
                        <a:ea typeface="MS Mincho"/>
                        <a:cs typeface="Times New Roman" panose="02020603050405020304" pitchFamily="18" charset="0"/>
                      </a:endParaRPr>
                    </a:p>
                  </a:txBody>
                  <a:tcPr marL="43730" marR="43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400">
                          <a:effectLst/>
                          <a:latin typeface="Arial Narrow" panose="020B0606020202030204" pitchFamily="34" charset="0"/>
                          <a:ea typeface="MS Mincho"/>
                          <a:cs typeface="Times New Roman" panose="02020603050405020304" pitchFamily="18" charset="0"/>
                        </a:rPr>
                        <a:t>BoA</a:t>
                      </a:r>
                      <a:endParaRPr lang="en-GB" sz="1400">
                        <a:effectLst/>
                        <a:latin typeface="Calibri" panose="020F0502020204030204" pitchFamily="34" charset="0"/>
                        <a:ea typeface="MS Mincho"/>
                        <a:cs typeface="Times New Roman" panose="02020603050405020304" pitchFamily="18" charset="0"/>
                      </a:endParaRPr>
                    </a:p>
                  </a:txBody>
                  <a:tcPr marL="43730" marR="43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729">
                <a:tc>
                  <a:txBody>
                    <a:bodyPr/>
                    <a:lstStyle/>
                    <a:p>
                      <a:pPr marL="457200" algn="just">
                        <a:lnSpc>
                          <a:spcPct val="115000"/>
                        </a:lnSpc>
                        <a:spcAft>
                          <a:spcPts val="0"/>
                        </a:spcAft>
                      </a:pPr>
                      <a:r>
                        <a:rPr lang="en-US" sz="1800" dirty="0">
                          <a:effectLst/>
                          <a:latin typeface="Arial Narrow" panose="020B0606020202030204" pitchFamily="34" charset="0"/>
                          <a:ea typeface="MS Mincho"/>
                          <a:cs typeface="Times New Roman" panose="02020603050405020304" pitchFamily="18" charset="0"/>
                        </a:rPr>
                        <a:t>Medium-term </a:t>
                      </a:r>
                      <a:r>
                        <a:rPr lang="en-US" sz="1800" dirty="0">
                          <a:solidFill>
                            <a:srgbClr val="00B0F0"/>
                          </a:solidFill>
                          <a:effectLst/>
                          <a:latin typeface="Arial Narrow" panose="020B0606020202030204" pitchFamily="34" charset="0"/>
                          <a:ea typeface="MS Mincho"/>
                          <a:cs typeface="Times New Roman" panose="02020603050405020304" pitchFamily="18" charset="0"/>
                        </a:rPr>
                        <a:t>(1-5 years)</a:t>
                      </a:r>
                      <a:r>
                        <a:rPr lang="en-US" sz="1800" dirty="0">
                          <a:effectLst/>
                          <a:latin typeface="Arial Narrow" panose="020B0606020202030204" pitchFamily="34" charset="0"/>
                          <a:ea typeface="MS Mincho"/>
                          <a:cs typeface="Times New Roman" panose="02020603050405020304" pitchFamily="18" charset="0"/>
                        </a:rPr>
                        <a:t> spread in ALL (mid-term loans interest in ALL- mid-term deposits interest in ALL)</a:t>
                      </a:r>
                      <a:endParaRPr lang="en-GB" sz="1800" dirty="0">
                        <a:effectLst/>
                        <a:latin typeface="Calibri" panose="020F0502020204030204" pitchFamily="34" charset="0"/>
                        <a:ea typeface="MS Mincho"/>
                        <a:cs typeface="Times New Roman" panose="02020603050405020304" pitchFamily="18" charset="0"/>
                      </a:endParaRPr>
                    </a:p>
                  </a:txBody>
                  <a:tcPr marL="43730" marR="43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400" dirty="0" err="1">
                          <a:effectLst/>
                          <a:latin typeface="Arial Narrow" panose="020B0606020202030204" pitchFamily="34" charset="0"/>
                          <a:ea typeface="MS Mincho"/>
                          <a:cs typeface="Times New Roman" panose="02020603050405020304" pitchFamily="18" charset="0"/>
                        </a:rPr>
                        <a:t>BoA</a:t>
                      </a:r>
                      <a:endParaRPr lang="en-GB" sz="1400" dirty="0">
                        <a:effectLst/>
                        <a:latin typeface="Calibri" panose="020F0502020204030204" pitchFamily="34" charset="0"/>
                        <a:ea typeface="MS Mincho"/>
                        <a:cs typeface="Times New Roman" panose="02020603050405020304" pitchFamily="18" charset="0"/>
                      </a:endParaRPr>
                    </a:p>
                  </a:txBody>
                  <a:tcPr marL="43730" marR="43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729">
                <a:tc>
                  <a:txBody>
                    <a:bodyPr/>
                    <a:lstStyle/>
                    <a:p>
                      <a:pPr marL="457200" algn="just">
                        <a:lnSpc>
                          <a:spcPct val="115000"/>
                        </a:lnSpc>
                        <a:spcAft>
                          <a:spcPts val="0"/>
                        </a:spcAft>
                      </a:pPr>
                      <a:r>
                        <a:rPr lang="en-US" sz="1800" dirty="0">
                          <a:effectLst/>
                          <a:latin typeface="Arial Narrow" panose="020B0606020202030204" pitchFamily="34" charset="0"/>
                          <a:ea typeface="MS Mincho"/>
                          <a:cs typeface="Times New Roman" panose="02020603050405020304" pitchFamily="18" charset="0"/>
                        </a:rPr>
                        <a:t>Medium-term spread in EUR (mid-term loans interest in EUR - mid-term deposits interest in EUR)</a:t>
                      </a:r>
                      <a:endParaRPr lang="en-GB" sz="1800" dirty="0">
                        <a:effectLst/>
                        <a:latin typeface="Calibri" panose="020F0502020204030204" pitchFamily="34" charset="0"/>
                        <a:ea typeface="MS Mincho"/>
                        <a:cs typeface="Times New Roman" panose="02020603050405020304" pitchFamily="18" charset="0"/>
                      </a:endParaRPr>
                    </a:p>
                  </a:txBody>
                  <a:tcPr marL="43730" marR="43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400" dirty="0" err="1">
                          <a:effectLst/>
                          <a:latin typeface="Arial Narrow" panose="020B0606020202030204" pitchFamily="34" charset="0"/>
                          <a:ea typeface="MS Mincho"/>
                          <a:cs typeface="Times New Roman" panose="02020603050405020304" pitchFamily="18" charset="0"/>
                        </a:rPr>
                        <a:t>BoA</a:t>
                      </a:r>
                      <a:endParaRPr lang="en-GB" sz="1400" dirty="0">
                        <a:effectLst/>
                        <a:latin typeface="Calibri" panose="020F0502020204030204" pitchFamily="34" charset="0"/>
                        <a:ea typeface="MS Mincho"/>
                        <a:cs typeface="Times New Roman" panose="02020603050405020304" pitchFamily="18" charset="0"/>
                      </a:endParaRPr>
                    </a:p>
                  </a:txBody>
                  <a:tcPr marL="43730" marR="43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729">
                <a:tc>
                  <a:txBody>
                    <a:bodyPr/>
                    <a:lstStyle/>
                    <a:p>
                      <a:pPr marL="457200" algn="just">
                        <a:lnSpc>
                          <a:spcPct val="115000"/>
                        </a:lnSpc>
                        <a:spcAft>
                          <a:spcPts val="0"/>
                        </a:spcAft>
                      </a:pPr>
                      <a:r>
                        <a:rPr lang="en-US" sz="1800" dirty="0">
                          <a:effectLst/>
                          <a:latin typeface="Arial Narrow" panose="020B0606020202030204" pitchFamily="34" charset="0"/>
                          <a:ea typeface="MS Mincho"/>
                          <a:cs typeface="Times New Roman" panose="02020603050405020304" pitchFamily="18" charset="0"/>
                        </a:rPr>
                        <a:t>Medium-term spread in USD (mid-term loans interest in USD- mid-term deposits interest in USD)</a:t>
                      </a:r>
                      <a:endParaRPr lang="en-GB" sz="1800" dirty="0">
                        <a:effectLst/>
                        <a:latin typeface="Calibri" panose="020F0502020204030204" pitchFamily="34" charset="0"/>
                        <a:ea typeface="MS Mincho"/>
                        <a:cs typeface="Times New Roman" panose="02020603050405020304" pitchFamily="18" charset="0"/>
                      </a:endParaRPr>
                    </a:p>
                  </a:txBody>
                  <a:tcPr marL="43730" marR="43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400" dirty="0" err="1">
                          <a:effectLst/>
                          <a:latin typeface="Arial Narrow" panose="020B0606020202030204" pitchFamily="34" charset="0"/>
                          <a:ea typeface="MS Mincho"/>
                          <a:cs typeface="Times New Roman" panose="02020603050405020304" pitchFamily="18" charset="0"/>
                        </a:rPr>
                        <a:t>BoA</a:t>
                      </a:r>
                      <a:endParaRPr lang="en-GB" sz="1400" dirty="0">
                        <a:effectLst/>
                        <a:latin typeface="Calibri" panose="020F0502020204030204" pitchFamily="34" charset="0"/>
                        <a:ea typeface="MS Mincho"/>
                        <a:cs typeface="Times New Roman" panose="02020603050405020304" pitchFamily="18" charset="0"/>
                      </a:endParaRPr>
                    </a:p>
                  </a:txBody>
                  <a:tcPr marL="43730" marR="43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729">
                <a:tc>
                  <a:txBody>
                    <a:bodyPr/>
                    <a:lstStyle/>
                    <a:p>
                      <a:pPr marL="457200" algn="just">
                        <a:lnSpc>
                          <a:spcPct val="115000"/>
                        </a:lnSpc>
                        <a:spcAft>
                          <a:spcPts val="0"/>
                        </a:spcAft>
                      </a:pPr>
                      <a:r>
                        <a:rPr lang="en-US" sz="1800" dirty="0">
                          <a:effectLst/>
                          <a:latin typeface="Arial Narrow" panose="020B0606020202030204" pitchFamily="34" charset="0"/>
                          <a:ea typeface="MS Mincho"/>
                          <a:cs typeface="Times New Roman" panose="02020603050405020304" pitchFamily="18" charset="0"/>
                        </a:rPr>
                        <a:t>Long-term </a:t>
                      </a:r>
                      <a:r>
                        <a:rPr lang="en-US" sz="1800" dirty="0">
                          <a:solidFill>
                            <a:srgbClr val="00B0F0"/>
                          </a:solidFill>
                          <a:effectLst/>
                          <a:latin typeface="Arial Narrow" panose="020B0606020202030204" pitchFamily="34" charset="0"/>
                          <a:ea typeface="MS Mincho"/>
                          <a:cs typeface="Times New Roman" panose="02020603050405020304" pitchFamily="18" charset="0"/>
                        </a:rPr>
                        <a:t>(&gt; 5 years)</a:t>
                      </a:r>
                      <a:r>
                        <a:rPr lang="en-US" sz="1800" dirty="0">
                          <a:effectLst/>
                          <a:latin typeface="Arial Narrow" panose="020B0606020202030204" pitchFamily="34" charset="0"/>
                          <a:ea typeface="MS Mincho"/>
                          <a:cs typeface="Times New Roman" panose="02020603050405020304" pitchFamily="18" charset="0"/>
                        </a:rPr>
                        <a:t> spread in ALL (long-term loans interest in ALL- long-term deposits interest in ALL)</a:t>
                      </a:r>
                      <a:endParaRPr lang="en-GB" sz="1800" dirty="0">
                        <a:effectLst/>
                        <a:latin typeface="Calibri" panose="020F0502020204030204" pitchFamily="34" charset="0"/>
                        <a:ea typeface="MS Mincho"/>
                        <a:cs typeface="Times New Roman" panose="02020603050405020304" pitchFamily="18" charset="0"/>
                      </a:endParaRPr>
                    </a:p>
                  </a:txBody>
                  <a:tcPr marL="43730" marR="43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400" dirty="0" err="1">
                          <a:effectLst/>
                          <a:latin typeface="Arial Narrow" panose="020B0606020202030204" pitchFamily="34" charset="0"/>
                          <a:ea typeface="MS Mincho"/>
                          <a:cs typeface="Times New Roman" panose="02020603050405020304" pitchFamily="18" charset="0"/>
                        </a:rPr>
                        <a:t>BoA</a:t>
                      </a:r>
                      <a:endParaRPr lang="en-GB" sz="1400" dirty="0">
                        <a:effectLst/>
                        <a:latin typeface="Calibri" panose="020F0502020204030204" pitchFamily="34" charset="0"/>
                        <a:ea typeface="MS Mincho"/>
                        <a:cs typeface="Times New Roman" panose="02020603050405020304" pitchFamily="18" charset="0"/>
                      </a:endParaRPr>
                    </a:p>
                  </a:txBody>
                  <a:tcPr marL="43730" marR="43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729">
                <a:tc>
                  <a:txBody>
                    <a:bodyPr/>
                    <a:lstStyle/>
                    <a:p>
                      <a:pPr marL="457200" algn="just">
                        <a:lnSpc>
                          <a:spcPct val="115000"/>
                        </a:lnSpc>
                        <a:spcAft>
                          <a:spcPts val="0"/>
                        </a:spcAft>
                      </a:pPr>
                      <a:r>
                        <a:rPr lang="en-US" sz="1800" dirty="0">
                          <a:effectLst/>
                          <a:latin typeface="Arial Narrow" panose="020B0606020202030204" pitchFamily="34" charset="0"/>
                          <a:ea typeface="MS Mincho"/>
                          <a:cs typeface="Times New Roman" panose="02020603050405020304" pitchFamily="18" charset="0"/>
                        </a:rPr>
                        <a:t>Long-term spread in EUR ()</a:t>
                      </a:r>
                      <a:endParaRPr lang="en-GB" sz="1800" dirty="0">
                        <a:effectLst/>
                        <a:latin typeface="Calibri" panose="020F0502020204030204" pitchFamily="34" charset="0"/>
                        <a:ea typeface="MS Mincho"/>
                        <a:cs typeface="Times New Roman" panose="02020603050405020304" pitchFamily="18" charset="0"/>
                      </a:endParaRPr>
                    </a:p>
                  </a:txBody>
                  <a:tcPr marL="43730" marR="43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400" dirty="0" err="1">
                          <a:effectLst/>
                          <a:latin typeface="Arial Narrow" panose="020B0606020202030204" pitchFamily="34" charset="0"/>
                          <a:ea typeface="MS Mincho"/>
                          <a:cs typeface="Times New Roman" panose="02020603050405020304" pitchFamily="18" charset="0"/>
                        </a:rPr>
                        <a:t>BoA</a:t>
                      </a:r>
                      <a:endParaRPr lang="en-GB" sz="1400" dirty="0">
                        <a:effectLst/>
                        <a:latin typeface="Calibri" panose="020F0502020204030204" pitchFamily="34" charset="0"/>
                        <a:ea typeface="MS Mincho"/>
                        <a:cs typeface="Times New Roman" panose="02020603050405020304" pitchFamily="18" charset="0"/>
                      </a:endParaRPr>
                    </a:p>
                  </a:txBody>
                  <a:tcPr marL="43730" marR="43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729">
                <a:tc>
                  <a:txBody>
                    <a:bodyPr/>
                    <a:lstStyle/>
                    <a:p>
                      <a:pPr marL="457200" algn="just">
                        <a:lnSpc>
                          <a:spcPct val="115000"/>
                        </a:lnSpc>
                        <a:spcAft>
                          <a:spcPts val="0"/>
                        </a:spcAft>
                      </a:pPr>
                      <a:r>
                        <a:rPr lang="en-US" sz="1800" dirty="0">
                          <a:effectLst/>
                          <a:latin typeface="Arial Narrow" panose="020B0606020202030204" pitchFamily="34" charset="0"/>
                          <a:ea typeface="MS Mincho"/>
                          <a:cs typeface="Times New Roman" panose="02020603050405020304" pitchFamily="18" charset="0"/>
                        </a:rPr>
                        <a:t>Long-term spread in USD ()</a:t>
                      </a:r>
                      <a:endParaRPr lang="en-GB" sz="1800" dirty="0">
                        <a:effectLst/>
                        <a:latin typeface="Calibri" panose="020F0502020204030204" pitchFamily="34" charset="0"/>
                        <a:ea typeface="MS Mincho"/>
                        <a:cs typeface="Times New Roman" panose="02020603050405020304" pitchFamily="18" charset="0"/>
                      </a:endParaRPr>
                    </a:p>
                  </a:txBody>
                  <a:tcPr marL="43730" marR="43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400" dirty="0" err="1">
                          <a:effectLst/>
                          <a:latin typeface="Arial Narrow" panose="020B0606020202030204" pitchFamily="34" charset="0"/>
                          <a:ea typeface="MS Mincho"/>
                          <a:cs typeface="Times New Roman" panose="02020603050405020304" pitchFamily="18" charset="0"/>
                        </a:rPr>
                        <a:t>BoA</a:t>
                      </a:r>
                      <a:endParaRPr lang="en-GB" sz="1400" dirty="0">
                        <a:effectLst/>
                        <a:latin typeface="Calibri" panose="020F0502020204030204" pitchFamily="34" charset="0"/>
                        <a:ea typeface="MS Mincho"/>
                        <a:cs typeface="Times New Roman" panose="02020603050405020304" pitchFamily="18" charset="0"/>
                      </a:endParaRPr>
                    </a:p>
                  </a:txBody>
                  <a:tcPr marL="43730" marR="43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729">
                <a:tc>
                  <a:txBody>
                    <a:bodyPr/>
                    <a:lstStyle/>
                    <a:p>
                      <a:pPr marL="457200" algn="just">
                        <a:lnSpc>
                          <a:spcPct val="115000"/>
                        </a:lnSpc>
                        <a:spcAft>
                          <a:spcPts val="0"/>
                        </a:spcAft>
                      </a:pPr>
                      <a:r>
                        <a:rPr lang="en-US" sz="1800" dirty="0">
                          <a:effectLst/>
                          <a:latin typeface="Arial Narrow" panose="020B0606020202030204" pitchFamily="34" charset="0"/>
                          <a:ea typeface="MS Mincho"/>
                          <a:cs typeface="Times New Roman" panose="02020603050405020304" pitchFamily="18" charset="0"/>
                        </a:rPr>
                        <a:t>1w Interbank spread (TRIBOR-TRIBI</a:t>
                      </a:r>
                      <a:r>
                        <a:rPr lang="en-GB" sz="1800" dirty="0">
                          <a:effectLst/>
                          <a:latin typeface="Arial Narrow" panose="020B0606020202030204" pitchFamily="34" charset="0"/>
                          <a:ea typeface="MS Mincho"/>
                          <a:cs typeface="Times New Roman" panose="02020603050405020304" pitchFamily="18" charset="0"/>
                        </a:rPr>
                        <a:t>D</a:t>
                      </a:r>
                      <a:r>
                        <a:rPr lang="en-US" sz="1800" dirty="0">
                          <a:effectLst/>
                          <a:latin typeface="Arial Narrow" panose="020B0606020202030204" pitchFamily="34" charset="0"/>
                          <a:ea typeface="MS Mincho"/>
                          <a:cs typeface="Times New Roman" panose="02020603050405020304" pitchFamily="18" charset="0"/>
                        </a:rPr>
                        <a:t>)</a:t>
                      </a:r>
                      <a:endParaRPr lang="en-GB" sz="1800" dirty="0">
                        <a:effectLst/>
                        <a:latin typeface="Calibri" panose="020F0502020204030204" pitchFamily="34" charset="0"/>
                        <a:ea typeface="MS Mincho"/>
                        <a:cs typeface="Times New Roman" panose="02020603050405020304" pitchFamily="18" charset="0"/>
                      </a:endParaRPr>
                    </a:p>
                  </a:txBody>
                  <a:tcPr marL="43730" marR="43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400" dirty="0" err="1">
                          <a:effectLst/>
                          <a:latin typeface="Arial Narrow" panose="020B0606020202030204" pitchFamily="34" charset="0"/>
                          <a:ea typeface="MS Mincho"/>
                          <a:cs typeface="Times New Roman" panose="02020603050405020304" pitchFamily="18" charset="0"/>
                        </a:rPr>
                        <a:t>BoA</a:t>
                      </a:r>
                      <a:endParaRPr lang="en-GB" sz="1400" dirty="0">
                        <a:effectLst/>
                        <a:latin typeface="Calibri" panose="020F0502020204030204" pitchFamily="34" charset="0"/>
                        <a:ea typeface="MS Mincho"/>
                        <a:cs typeface="Times New Roman" panose="02020603050405020304" pitchFamily="18" charset="0"/>
                      </a:endParaRPr>
                    </a:p>
                  </a:txBody>
                  <a:tcPr marL="43730" marR="43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729">
                <a:tc>
                  <a:txBody>
                    <a:bodyPr/>
                    <a:lstStyle/>
                    <a:p>
                      <a:pPr marL="457200" algn="just">
                        <a:lnSpc>
                          <a:spcPct val="115000"/>
                        </a:lnSpc>
                        <a:spcAft>
                          <a:spcPts val="0"/>
                        </a:spcAft>
                      </a:pPr>
                      <a:r>
                        <a:rPr lang="en-US" sz="1800" dirty="0">
                          <a:effectLst/>
                          <a:latin typeface="Arial Narrow" panose="020B0606020202030204" pitchFamily="34" charset="0"/>
                          <a:ea typeface="MS Mincho"/>
                          <a:cs typeface="Times New Roman" panose="02020603050405020304" pitchFamily="18" charset="0"/>
                        </a:rPr>
                        <a:t>Country's sovereign spread (Country 10-year bonds - </a:t>
                      </a:r>
                      <a:r>
                        <a:rPr lang="en-US" sz="1800" dirty="0" smtClean="0">
                          <a:effectLst/>
                          <a:latin typeface="Arial Narrow" panose="020B0606020202030204" pitchFamily="34" charset="0"/>
                          <a:ea typeface="MS Mincho"/>
                          <a:cs typeface="Times New Roman" panose="02020603050405020304" pitchFamily="18" charset="0"/>
                        </a:rPr>
                        <a:t>Euro-Area (EA) </a:t>
                      </a:r>
                      <a:r>
                        <a:rPr lang="en-US" sz="1800" dirty="0">
                          <a:effectLst/>
                          <a:latin typeface="Arial Narrow" panose="020B0606020202030204" pitchFamily="34" charset="0"/>
                          <a:ea typeface="MS Mincho"/>
                          <a:cs typeface="Times New Roman" panose="02020603050405020304" pitchFamily="18" charset="0"/>
                        </a:rPr>
                        <a:t>10 year bonds)</a:t>
                      </a:r>
                      <a:endParaRPr lang="en-GB" sz="1800" dirty="0">
                        <a:effectLst/>
                        <a:latin typeface="Calibri" panose="020F0502020204030204" pitchFamily="34" charset="0"/>
                        <a:ea typeface="MS Mincho"/>
                        <a:cs typeface="Times New Roman" panose="02020603050405020304" pitchFamily="18" charset="0"/>
                      </a:endParaRPr>
                    </a:p>
                  </a:txBody>
                  <a:tcPr marL="43730" marR="43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400" dirty="0" err="1" smtClean="0">
                          <a:effectLst/>
                          <a:latin typeface="Arial Narrow" panose="020B0606020202030204" pitchFamily="34" charset="0"/>
                          <a:ea typeface="MS Mincho"/>
                          <a:cs typeface="Times New Roman" panose="02020603050405020304" pitchFamily="18" charset="0"/>
                        </a:rPr>
                        <a:t>BoA</a:t>
                      </a:r>
                      <a:r>
                        <a:rPr lang="en-US" sz="1400" dirty="0" smtClean="0">
                          <a:effectLst/>
                          <a:latin typeface="Arial Narrow" panose="020B0606020202030204" pitchFamily="34" charset="0"/>
                          <a:ea typeface="MS Mincho"/>
                          <a:cs typeface="Times New Roman" panose="02020603050405020304" pitchFamily="18" charset="0"/>
                        </a:rPr>
                        <a:t>, EUROSTAT for EA</a:t>
                      </a:r>
                      <a:r>
                        <a:rPr lang="en-US" sz="1400" baseline="0" dirty="0" smtClean="0">
                          <a:effectLst/>
                          <a:latin typeface="Arial Narrow" panose="020B0606020202030204" pitchFamily="34" charset="0"/>
                          <a:ea typeface="MS Mincho"/>
                          <a:cs typeface="Times New Roman" panose="02020603050405020304" pitchFamily="18" charset="0"/>
                        </a:rPr>
                        <a:t> 10-y </a:t>
                      </a:r>
                      <a:endParaRPr lang="en-GB" sz="1400" dirty="0">
                        <a:effectLst/>
                        <a:latin typeface="Calibri" panose="020F0502020204030204" pitchFamily="34" charset="0"/>
                        <a:ea typeface="MS Mincho"/>
                        <a:cs typeface="Times New Roman" panose="02020603050405020304" pitchFamily="18" charset="0"/>
                      </a:endParaRPr>
                    </a:p>
                  </a:txBody>
                  <a:tcPr marL="43730" marR="43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729">
                <a:tc>
                  <a:txBody>
                    <a:bodyPr/>
                    <a:lstStyle/>
                    <a:p>
                      <a:pPr marL="457200" algn="just">
                        <a:lnSpc>
                          <a:spcPct val="115000"/>
                        </a:lnSpc>
                        <a:spcAft>
                          <a:spcPts val="0"/>
                        </a:spcAft>
                      </a:pPr>
                      <a:r>
                        <a:rPr lang="en-US" sz="1800" dirty="0">
                          <a:effectLst/>
                          <a:latin typeface="Arial Narrow" panose="020B0606020202030204" pitchFamily="34" charset="0"/>
                          <a:ea typeface="MS Mincho"/>
                          <a:cs typeface="Times New Roman" panose="02020603050405020304" pitchFamily="18" charset="0"/>
                        </a:rPr>
                        <a:t>House Price Index</a:t>
                      </a:r>
                      <a:endParaRPr lang="en-GB" sz="1800" dirty="0">
                        <a:effectLst/>
                        <a:latin typeface="Calibri" panose="020F0502020204030204" pitchFamily="34" charset="0"/>
                        <a:ea typeface="MS Mincho"/>
                        <a:cs typeface="Times New Roman" panose="02020603050405020304" pitchFamily="18" charset="0"/>
                      </a:endParaRPr>
                    </a:p>
                  </a:txBody>
                  <a:tcPr marL="43730" marR="43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400" dirty="0" err="1">
                          <a:effectLst/>
                          <a:latin typeface="Arial Narrow" panose="020B0606020202030204" pitchFamily="34" charset="0"/>
                          <a:ea typeface="MS Mincho"/>
                          <a:cs typeface="Times New Roman" panose="02020603050405020304" pitchFamily="18" charset="0"/>
                        </a:rPr>
                        <a:t>BoA</a:t>
                      </a:r>
                      <a:endParaRPr lang="en-GB" sz="1400" dirty="0">
                        <a:effectLst/>
                        <a:latin typeface="Calibri" panose="020F0502020204030204" pitchFamily="34" charset="0"/>
                        <a:ea typeface="MS Mincho"/>
                        <a:cs typeface="Times New Roman" panose="02020603050405020304" pitchFamily="18" charset="0"/>
                      </a:endParaRPr>
                    </a:p>
                  </a:txBody>
                  <a:tcPr marL="43730" marR="43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729">
                <a:tc>
                  <a:txBody>
                    <a:bodyPr/>
                    <a:lstStyle/>
                    <a:p>
                      <a:pPr marL="457200" algn="just">
                        <a:lnSpc>
                          <a:spcPct val="115000"/>
                        </a:lnSpc>
                        <a:spcAft>
                          <a:spcPts val="0"/>
                        </a:spcAft>
                      </a:pPr>
                      <a:r>
                        <a:rPr lang="en-US" sz="1800" dirty="0">
                          <a:effectLst/>
                          <a:latin typeface="Arial Narrow" panose="020B0606020202030204" pitchFamily="34" charset="0"/>
                          <a:ea typeface="MS Mincho"/>
                          <a:cs typeface="Times New Roman" panose="02020603050405020304" pitchFamily="18" charset="0"/>
                        </a:rPr>
                        <a:t>Loans to households to total private sector loans</a:t>
                      </a:r>
                      <a:endParaRPr lang="en-GB" sz="1800" dirty="0">
                        <a:effectLst/>
                        <a:latin typeface="Calibri" panose="020F0502020204030204" pitchFamily="34" charset="0"/>
                        <a:ea typeface="MS Mincho"/>
                        <a:cs typeface="Times New Roman" panose="02020603050405020304" pitchFamily="18" charset="0"/>
                      </a:endParaRPr>
                    </a:p>
                  </a:txBody>
                  <a:tcPr marL="43730" marR="43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400" dirty="0" err="1">
                          <a:effectLst/>
                          <a:latin typeface="Arial Narrow" panose="020B0606020202030204" pitchFamily="34" charset="0"/>
                          <a:ea typeface="MS Mincho"/>
                          <a:cs typeface="Times New Roman" panose="02020603050405020304" pitchFamily="18" charset="0"/>
                        </a:rPr>
                        <a:t>BoA</a:t>
                      </a:r>
                      <a:endParaRPr lang="en-GB" sz="1400" dirty="0">
                        <a:effectLst/>
                        <a:latin typeface="Calibri" panose="020F0502020204030204" pitchFamily="34" charset="0"/>
                        <a:ea typeface="MS Mincho"/>
                        <a:cs typeface="Times New Roman" panose="02020603050405020304" pitchFamily="18" charset="0"/>
                      </a:endParaRPr>
                    </a:p>
                  </a:txBody>
                  <a:tcPr marL="43730" marR="43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729">
                <a:tc>
                  <a:txBody>
                    <a:bodyPr/>
                    <a:lstStyle/>
                    <a:p>
                      <a:pPr marL="457200" algn="just">
                        <a:lnSpc>
                          <a:spcPct val="115000"/>
                        </a:lnSpc>
                        <a:spcAft>
                          <a:spcPts val="0"/>
                        </a:spcAft>
                      </a:pPr>
                      <a:r>
                        <a:rPr lang="en-US" sz="1800" dirty="0">
                          <a:effectLst/>
                          <a:latin typeface="Arial Narrow" panose="020B0606020202030204" pitchFamily="34" charset="0"/>
                          <a:ea typeface="MS Mincho"/>
                          <a:cs typeface="Times New Roman" panose="02020603050405020304" pitchFamily="18" charset="0"/>
                        </a:rPr>
                        <a:t>Loans to corporates to total private sector loans</a:t>
                      </a:r>
                      <a:endParaRPr lang="en-GB" sz="1800" dirty="0">
                        <a:effectLst/>
                        <a:latin typeface="Calibri" panose="020F0502020204030204" pitchFamily="34" charset="0"/>
                        <a:ea typeface="MS Mincho"/>
                        <a:cs typeface="Times New Roman" panose="02020603050405020304" pitchFamily="18" charset="0"/>
                      </a:endParaRPr>
                    </a:p>
                  </a:txBody>
                  <a:tcPr marL="43730" marR="43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400" dirty="0" err="1">
                          <a:effectLst/>
                          <a:latin typeface="Arial Narrow" panose="020B0606020202030204" pitchFamily="34" charset="0"/>
                          <a:ea typeface="MS Mincho"/>
                          <a:cs typeface="Times New Roman" panose="02020603050405020304" pitchFamily="18" charset="0"/>
                        </a:rPr>
                        <a:t>BoA</a:t>
                      </a:r>
                      <a:endParaRPr lang="en-GB" sz="1400" dirty="0">
                        <a:effectLst/>
                        <a:latin typeface="Calibri" panose="020F0502020204030204" pitchFamily="34" charset="0"/>
                        <a:ea typeface="MS Mincho"/>
                        <a:cs typeface="Times New Roman" panose="02020603050405020304" pitchFamily="18" charset="0"/>
                      </a:endParaRPr>
                    </a:p>
                  </a:txBody>
                  <a:tcPr marL="43730" marR="43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729">
                <a:tc>
                  <a:txBody>
                    <a:bodyPr/>
                    <a:lstStyle/>
                    <a:p>
                      <a:pPr marL="457200" algn="just">
                        <a:lnSpc>
                          <a:spcPct val="115000"/>
                        </a:lnSpc>
                        <a:spcAft>
                          <a:spcPts val="0"/>
                        </a:spcAft>
                      </a:pPr>
                      <a:r>
                        <a:rPr lang="en-US" sz="1800" dirty="0">
                          <a:effectLst/>
                          <a:latin typeface="Arial Narrow" panose="020B0606020202030204" pitchFamily="34" charset="0"/>
                          <a:ea typeface="MS Mincho"/>
                          <a:cs typeface="Times New Roman" panose="02020603050405020304" pitchFamily="18" charset="0"/>
                        </a:rPr>
                        <a:t>Share of non-performing loans to total private sector loans (NPL)</a:t>
                      </a:r>
                      <a:endParaRPr lang="en-GB" sz="1800" dirty="0">
                        <a:effectLst/>
                        <a:latin typeface="Calibri" panose="020F0502020204030204" pitchFamily="34" charset="0"/>
                        <a:ea typeface="MS Mincho"/>
                        <a:cs typeface="Times New Roman" panose="02020603050405020304" pitchFamily="18" charset="0"/>
                      </a:endParaRPr>
                    </a:p>
                  </a:txBody>
                  <a:tcPr marL="43730" marR="43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400" dirty="0" err="1">
                          <a:effectLst/>
                          <a:latin typeface="Arial Narrow" panose="020B0606020202030204" pitchFamily="34" charset="0"/>
                          <a:ea typeface="MS Mincho"/>
                          <a:cs typeface="Times New Roman" panose="02020603050405020304" pitchFamily="18" charset="0"/>
                        </a:rPr>
                        <a:t>BoA</a:t>
                      </a:r>
                      <a:endParaRPr lang="en-GB" sz="1400" dirty="0">
                        <a:effectLst/>
                        <a:latin typeface="Calibri" panose="020F0502020204030204" pitchFamily="34" charset="0"/>
                        <a:ea typeface="MS Mincho"/>
                        <a:cs typeface="Times New Roman" panose="02020603050405020304" pitchFamily="18" charset="0"/>
                      </a:endParaRPr>
                    </a:p>
                  </a:txBody>
                  <a:tcPr marL="43730" marR="43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729">
                <a:tc>
                  <a:txBody>
                    <a:bodyPr/>
                    <a:lstStyle/>
                    <a:p>
                      <a:pPr marL="457200" algn="just">
                        <a:lnSpc>
                          <a:spcPct val="115000"/>
                        </a:lnSpc>
                        <a:spcAft>
                          <a:spcPts val="0"/>
                        </a:spcAft>
                      </a:pPr>
                      <a:r>
                        <a:rPr lang="en-US" sz="1800" dirty="0">
                          <a:effectLst/>
                          <a:latin typeface="Arial Narrow" panose="020B0606020202030204" pitchFamily="34" charset="0"/>
                          <a:ea typeface="MS Mincho"/>
                          <a:cs typeface="Times New Roman" panose="02020603050405020304" pitchFamily="18" charset="0"/>
                        </a:rPr>
                        <a:t>Credit growth </a:t>
                      </a:r>
                      <a:endParaRPr lang="en-GB" sz="1800" dirty="0">
                        <a:effectLst/>
                        <a:latin typeface="Calibri" panose="020F0502020204030204" pitchFamily="34" charset="0"/>
                        <a:ea typeface="MS Mincho"/>
                        <a:cs typeface="Times New Roman" panose="02020603050405020304" pitchFamily="18" charset="0"/>
                      </a:endParaRPr>
                    </a:p>
                  </a:txBody>
                  <a:tcPr marL="43730" marR="43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400" dirty="0" err="1">
                          <a:effectLst/>
                          <a:latin typeface="Arial Narrow" panose="020B0606020202030204" pitchFamily="34" charset="0"/>
                          <a:ea typeface="MS Mincho"/>
                          <a:cs typeface="Times New Roman" panose="02020603050405020304" pitchFamily="18" charset="0"/>
                        </a:rPr>
                        <a:t>BoA</a:t>
                      </a:r>
                      <a:endParaRPr lang="en-GB" sz="1400" dirty="0">
                        <a:effectLst/>
                        <a:latin typeface="Calibri" panose="020F0502020204030204" pitchFamily="34" charset="0"/>
                        <a:ea typeface="MS Mincho"/>
                        <a:cs typeface="Times New Roman" panose="02020603050405020304" pitchFamily="18" charset="0"/>
                      </a:endParaRPr>
                    </a:p>
                  </a:txBody>
                  <a:tcPr marL="43730" marR="43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729">
                <a:tc>
                  <a:txBody>
                    <a:bodyPr/>
                    <a:lstStyle/>
                    <a:p>
                      <a:pPr marL="457200" algn="just">
                        <a:lnSpc>
                          <a:spcPct val="115000"/>
                        </a:lnSpc>
                        <a:spcAft>
                          <a:spcPts val="0"/>
                        </a:spcAft>
                      </a:pPr>
                      <a:r>
                        <a:rPr lang="en-US" sz="1800" dirty="0">
                          <a:effectLst/>
                          <a:latin typeface="Arial Narrow" panose="020B0606020202030204" pitchFamily="34" charset="0"/>
                          <a:ea typeface="MS Mincho"/>
                          <a:cs typeface="Times New Roman" panose="02020603050405020304" pitchFamily="18" charset="0"/>
                        </a:rPr>
                        <a:t>Banks’ liquidity</a:t>
                      </a:r>
                      <a:endParaRPr lang="en-GB" sz="1800" dirty="0">
                        <a:effectLst/>
                        <a:latin typeface="Calibri" panose="020F0502020204030204" pitchFamily="34" charset="0"/>
                        <a:ea typeface="MS Mincho"/>
                        <a:cs typeface="Times New Roman" panose="02020603050405020304" pitchFamily="18" charset="0"/>
                      </a:endParaRPr>
                    </a:p>
                  </a:txBody>
                  <a:tcPr marL="43730" marR="43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400" dirty="0" err="1">
                          <a:effectLst/>
                          <a:latin typeface="Arial Narrow" panose="020B0606020202030204" pitchFamily="34" charset="0"/>
                          <a:ea typeface="MS Mincho"/>
                          <a:cs typeface="Times New Roman" panose="02020603050405020304" pitchFamily="18" charset="0"/>
                        </a:rPr>
                        <a:t>BoA</a:t>
                      </a:r>
                      <a:endParaRPr lang="en-GB" sz="1400" dirty="0">
                        <a:effectLst/>
                        <a:latin typeface="Calibri" panose="020F0502020204030204" pitchFamily="34" charset="0"/>
                        <a:ea typeface="MS Mincho"/>
                        <a:cs typeface="Times New Roman" panose="02020603050405020304" pitchFamily="18" charset="0"/>
                      </a:endParaRPr>
                    </a:p>
                  </a:txBody>
                  <a:tcPr marL="43730" marR="43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729">
                <a:tc>
                  <a:txBody>
                    <a:bodyPr/>
                    <a:lstStyle/>
                    <a:p>
                      <a:pPr marL="457200" algn="just">
                        <a:lnSpc>
                          <a:spcPct val="115000"/>
                        </a:lnSpc>
                        <a:spcAft>
                          <a:spcPts val="0"/>
                        </a:spcAft>
                      </a:pPr>
                      <a:r>
                        <a:rPr lang="en-US" sz="1800" dirty="0">
                          <a:effectLst/>
                          <a:latin typeface="Arial Narrow" panose="020B0606020202030204" pitchFamily="34" charset="0"/>
                          <a:ea typeface="MS Mincho"/>
                          <a:cs typeface="Times New Roman" panose="02020603050405020304" pitchFamily="18" charset="0"/>
                        </a:rPr>
                        <a:t>Exchange rate (ALL/EUR)</a:t>
                      </a:r>
                      <a:endParaRPr lang="en-GB" sz="1800" dirty="0">
                        <a:effectLst/>
                        <a:latin typeface="Calibri" panose="020F0502020204030204" pitchFamily="34" charset="0"/>
                        <a:ea typeface="MS Mincho"/>
                        <a:cs typeface="Times New Roman" panose="02020603050405020304" pitchFamily="18" charset="0"/>
                      </a:endParaRPr>
                    </a:p>
                  </a:txBody>
                  <a:tcPr marL="43730" marR="43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400">
                          <a:effectLst/>
                          <a:latin typeface="Arial Narrow" panose="020B0606020202030204" pitchFamily="34" charset="0"/>
                          <a:ea typeface="MS Mincho"/>
                          <a:cs typeface="Times New Roman" panose="02020603050405020304" pitchFamily="18" charset="0"/>
                        </a:rPr>
                        <a:t>BoA</a:t>
                      </a:r>
                      <a:endParaRPr lang="en-GB" sz="1400">
                        <a:effectLst/>
                        <a:latin typeface="Calibri" panose="020F0502020204030204" pitchFamily="34" charset="0"/>
                        <a:ea typeface="MS Mincho"/>
                        <a:cs typeface="Times New Roman" panose="02020603050405020304" pitchFamily="18" charset="0"/>
                      </a:endParaRPr>
                    </a:p>
                  </a:txBody>
                  <a:tcPr marL="43730" marR="43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7" name="Rectangle 2"/>
          <p:cNvSpPr>
            <a:spLocks noChangeArrowheads="1"/>
          </p:cNvSpPr>
          <p:nvPr/>
        </p:nvSpPr>
        <p:spPr bwMode="auto">
          <a:xfrm>
            <a:off x="424718" y="6657945"/>
            <a:ext cx="612379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dirty="0" smtClean="0">
                <a:ln>
                  <a:noFill/>
                </a:ln>
                <a:solidFill>
                  <a:schemeClr val="tx1"/>
                </a:solidFill>
                <a:effectLst/>
                <a:latin typeface="Arial Narrow" panose="020B0606020202030204" pitchFamily="34" charset="0"/>
                <a:ea typeface="MS Mincho" charset="-128"/>
                <a:cs typeface="Calibri" panose="020F0502020204030204" pitchFamily="34" charset="0"/>
              </a:rPr>
              <a:t>Note: </a:t>
            </a:r>
            <a:r>
              <a:rPr kumimoji="0" lang="en-US" altLang="en-US" sz="1000" b="0" i="0" u="none" strike="noStrike" cap="none" normalizeH="0" baseline="0" dirty="0" smtClean="0">
                <a:ln>
                  <a:noFill/>
                </a:ln>
                <a:solidFill>
                  <a:schemeClr val="tx1"/>
                </a:solidFill>
                <a:effectLst/>
                <a:latin typeface="Arial Narrow" panose="020B0606020202030204" pitchFamily="34" charset="0"/>
                <a:ea typeface="MS Mincho" charset="-128"/>
                <a:cs typeface="Calibri" panose="020F0502020204030204" pitchFamily="34" charset="0"/>
              </a:rPr>
              <a:t>Some of the interest rate series have been extrapolated using regression models with the REPO rate, estimated with HAC.</a:t>
            </a:r>
            <a:endParaRPr kumimoji="0" lang="en-GB" altLang="en-US" sz="900" b="0" i="0" u="none" strike="noStrike" cap="none" normalizeH="0" baseline="0" dirty="0" smtClean="0">
              <a:ln>
                <a:noFill/>
              </a:ln>
              <a:solidFill>
                <a:schemeClr val="tx1"/>
              </a:solidFill>
              <a:effectLst/>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smtClean="0">
                <a:ln>
                  <a:noFill/>
                </a:ln>
                <a:solidFill>
                  <a:schemeClr val="tx1"/>
                </a:solidFill>
                <a:effectLst/>
                <a:latin typeface="Arial Narrow" panose="020B0606020202030204" pitchFamily="34" charset="0"/>
                <a:ea typeface="MS Mincho" charset="-128"/>
                <a:cs typeface="Calibri" panose="020F0502020204030204" pitchFamily="34" charset="0"/>
              </a:rPr>
              <a:t> </a:t>
            </a:r>
            <a:endParaRPr kumimoji="0" lang="en-GB" altLang="en-US" sz="900" b="0" i="0" u="none" strike="noStrike" cap="none" normalizeH="0" baseline="0" dirty="0" smtClean="0">
              <a:ln>
                <a:noFill/>
              </a:ln>
              <a:solidFill>
                <a:schemeClr val="tx1"/>
              </a:solidFill>
              <a:effectLst/>
            </a:endParaRPr>
          </a:p>
        </p:txBody>
      </p:sp>
    </p:spTree>
    <p:extLst>
      <p:ext uri="{BB962C8B-B14F-4D97-AF65-F5344CB8AC3E}">
        <p14:creationId xmlns:p14="http://schemas.microsoft.com/office/powerpoint/2010/main" val="21863055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19799"/>
            <a:ext cx="12192000" cy="671938"/>
          </a:xfrm>
          <a:solidFill>
            <a:schemeClr val="accent5">
              <a:lumMod val="75000"/>
            </a:schemeClr>
          </a:solidFill>
        </p:spPr>
        <p:txBody>
          <a:bodyPr>
            <a:normAutofit fontScale="90000"/>
          </a:bodyPr>
          <a:lstStyle/>
          <a:p>
            <a:r>
              <a:rPr lang="sq-AL" dirty="0">
                <a:solidFill>
                  <a:schemeClr val="bg1"/>
                </a:solidFill>
              </a:rPr>
              <a:t> </a:t>
            </a:r>
            <a:r>
              <a:rPr lang="en-GB" dirty="0" smtClean="0">
                <a:solidFill>
                  <a:srgbClr val="FFFFFF"/>
                </a:solidFill>
                <a:effectLst/>
                <a:latin typeface="Arial Narrow" panose="020B0606020202030204" pitchFamily="34" charset="0"/>
                <a:ea typeface="MS Mincho"/>
                <a:cs typeface="Times New Roman" panose="02020603050405020304" pitchFamily="18" charset="0"/>
              </a:rPr>
              <a:t>ESTIIMATES </a:t>
            </a:r>
            <a:r>
              <a:rPr lang="sq-AL" dirty="0" smtClean="0">
                <a:solidFill>
                  <a:srgbClr val="FFFFFF"/>
                </a:solidFill>
                <a:effectLst/>
                <a:latin typeface="Arial Narrow" panose="020B0606020202030204" pitchFamily="34" charset="0"/>
                <a:ea typeface="MS Mincho"/>
                <a:cs typeface="Times New Roman" panose="02020603050405020304" pitchFamily="18" charset="0"/>
              </a:rPr>
              <a:t>OF FCI </a:t>
            </a:r>
            <a:r>
              <a:rPr lang="en-GB" dirty="0" smtClean="0">
                <a:solidFill>
                  <a:srgbClr val="FFFFFF"/>
                </a:solidFill>
                <a:effectLst/>
                <a:latin typeface="Arial Narrow" panose="020B0606020202030204" pitchFamily="34" charset="0"/>
                <a:ea typeface="MS Mincho"/>
                <a:cs typeface="Times New Roman" panose="02020603050405020304" pitchFamily="18" charset="0"/>
              </a:rPr>
              <a:t>FOR ALBANIA</a:t>
            </a:r>
            <a:r>
              <a:rPr lang="sq-AL" dirty="0" smtClean="0">
                <a:solidFill>
                  <a:schemeClr val="bg1"/>
                </a:solidFill>
              </a:rPr>
              <a:t>                                                                                                    </a:t>
            </a:r>
            <a:endParaRPr lang="en-GB" dirty="0">
              <a:solidFill>
                <a:schemeClr val="bg1"/>
              </a:solidFill>
            </a:endParaRPr>
          </a:p>
        </p:txBody>
      </p:sp>
      <p:pic>
        <p:nvPicPr>
          <p:cNvPr id="6" name="Content Placeholder 5"/>
          <p:cNvPicPr>
            <a:picLocks noGrp="1"/>
          </p:cNvPicPr>
          <p:nvPr>
            <p:ph idx="1"/>
          </p:nvPr>
        </p:nvPicPr>
        <p:blipFill rotWithShape="1">
          <a:blip r:embed="rId2" cstate="print">
            <a:extLst>
              <a:ext uri="{28A0092B-C50C-407E-A947-70E740481C1C}">
                <a14:useLocalDpi xmlns:a14="http://schemas.microsoft.com/office/drawing/2010/main" val="0"/>
              </a:ext>
            </a:extLst>
          </a:blip>
          <a:srcRect l="9791" t="2731" r="8100" b="5875"/>
          <a:stretch/>
        </p:blipFill>
        <p:spPr bwMode="auto">
          <a:xfrm>
            <a:off x="875204" y="1247964"/>
            <a:ext cx="10441591" cy="5398163"/>
          </a:xfrm>
          <a:prstGeom prst="rect">
            <a:avLst/>
          </a:prstGeom>
          <a:noFill/>
          <a:ln>
            <a:noFill/>
          </a:ln>
          <a:extLst>
            <a:ext uri="{53640926-AAD7-44D8-BBD7-CCE9431645EC}">
              <a14:shadowObscured xmlns:a14="http://schemas.microsoft.com/office/drawing/2010/main"/>
            </a:ext>
          </a:extLst>
        </p:spPr>
      </p:pic>
      <p:sp>
        <p:nvSpPr>
          <p:cNvPr id="7" name="Rectangle 6"/>
          <p:cNvSpPr/>
          <p:nvPr/>
        </p:nvSpPr>
        <p:spPr>
          <a:xfrm>
            <a:off x="1215911" y="1024826"/>
            <a:ext cx="9500412" cy="414985"/>
          </a:xfrm>
          <a:prstGeom prst="rect">
            <a:avLst/>
          </a:prstGeom>
          <a:solidFill>
            <a:schemeClr val="bg1"/>
          </a:solidFill>
        </p:spPr>
        <p:txBody>
          <a:bodyPr wrap="square">
            <a:spAutoFit/>
          </a:bodyPr>
          <a:lstStyle/>
          <a:p>
            <a:pPr algn="just">
              <a:lnSpc>
                <a:spcPct val="115000"/>
              </a:lnSpc>
              <a:spcAft>
                <a:spcPts val="0"/>
              </a:spcAft>
            </a:pPr>
            <a:r>
              <a:rPr lang="en-GB" sz="2000" dirty="0" smtClean="0">
                <a:solidFill>
                  <a:srgbClr val="00B0F0"/>
                </a:solidFill>
                <a:effectLst/>
                <a:latin typeface="Arial Narrow" panose="020B0606020202030204" pitchFamily="34" charset="0"/>
                <a:ea typeface="CMR10"/>
                <a:cs typeface="Times New Roman" panose="02020603050405020304" pitchFamily="18" charset="0"/>
              </a:rPr>
              <a:t>Figure 1. </a:t>
            </a:r>
            <a:r>
              <a:rPr lang="en-GB" sz="2000" dirty="0" smtClean="0">
                <a:effectLst/>
                <a:latin typeface="Arial Narrow" panose="020B0606020202030204" pitchFamily="34" charset="0"/>
                <a:ea typeface="CMR10"/>
                <a:cs typeface="Times New Roman" panose="02020603050405020304" pitchFamily="18" charset="0"/>
              </a:rPr>
              <a:t>Estimates of FCI with different methods. </a:t>
            </a:r>
            <a:endParaRPr lang="en-GB" dirty="0">
              <a:effectLst/>
              <a:latin typeface="Arial Narrow" panose="020B0606020202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977399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291</TotalTime>
  <Words>1593</Words>
  <Application>Microsoft Office PowerPoint</Application>
  <PresentationFormat>Widescreen</PresentationFormat>
  <Paragraphs>178</Paragraphs>
  <Slides>19</Slides>
  <Notes>0</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19</vt:i4>
      </vt:variant>
    </vt:vector>
  </HeadingPairs>
  <TitlesOfParts>
    <vt:vector size="33" baseType="lpstr">
      <vt:lpstr>Arial</vt:lpstr>
      <vt:lpstr>Arial Narrow</vt:lpstr>
      <vt:lpstr>Calibri</vt:lpstr>
      <vt:lpstr>Calibri Light</vt:lpstr>
      <vt:lpstr>Cambria Math</vt:lpstr>
      <vt:lpstr>CharterBT-Roman</vt:lpstr>
      <vt:lpstr>CMR10</vt:lpstr>
      <vt:lpstr>Courier New</vt:lpstr>
      <vt:lpstr>MS Mincho</vt:lpstr>
      <vt:lpstr>Times New Roman</vt:lpstr>
      <vt:lpstr>TimesNewRomanPS</vt:lpstr>
      <vt:lpstr>TimesNewRomanPSMT</vt:lpstr>
      <vt:lpstr>Wingdings</vt:lpstr>
      <vt:lpstr>Office Theme</vt:lpstr>
      <vt:lpstr>PowerPoint Presentation</vt:lpstr>
      <vt:lpstr> OUTLINE                                                                                                         </vt:lpstr>
      <vt:lpstr> MOTIVATION                                                                                                         </vt:lpstr>
      <vt:lpstr> AIM &amp; METHODOLOGY</vt:lpstr>
      <vt:lpstr>   DEFINITION &amp; MAIN CONCEPTS                                                                                                         </vt:lpstr>
      <vt:lpstr> APPROACHES FOR THE CONSTRUCTION OF FCI                                                                                                     </vt:lpstr>
      <vt:lpstr>  METHODOLOGY </vt:lpstr>
      <vt:lpstr>EMPIRICAL ANALYSIS – DATA DESCRIPTION                                                                                                     </vt:lpstr>
      <vt:lpstr> ESTIIMATES OF FCI FOR ALBANIA                                                                                                    </vt:lpstr>
      <vt:lpstr>Relevance of credit and financial conditions on macro-financial imbalances</vt:lpstr>
      <vt:lpstr>financial VULNERABILITIES MEASURE</vt:lpstr>
      <vt:lpstr>FCI tends to lead the credit-to-GDP gap i.e. looser financial conditions are followed by a period of a high credit gap.</vt:lpstr>
      <vt:lpstr>      METHODOLOGY</vt:lpstr>
      <vt:lpstr>      ESTIMATED RESULTS (1)</vt:lpstr>
      <vt:lpstr>      ESTIMATED RESULTS (2)</vt:lpstr>
      <vt:lpstr>      ESTIMATED RESULTS - summary</vt:lpstr>
      <vt:lpstr>      FINAL REMARKS</vt:lpstr>
      <vt:lpstr>      REFERENCES</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FINANCIAL CONDITIONS, CREDIT AND MONETARY POLICY TRANSMISSION IN  ALBANIA</dc:title>
  <dc:creator>Meri Papavangjeli</dc:creator>
  <cp:lastModifiedBy>ZAP</cp:lastModifiedBy>
  <cp:revision>62</cp:revision>
  <cp:lastPrinted>2022-12-05T18:00:42Z</cp:lastPrinted>
  <dcterms:created xsi:type="dcterms:W3CDTF">2022-12-02T13:35:48Z</dcterms:created>
  <dcterms:modified xsi:type="dcterms:W3CDTF">2022-12-06T07:39:43Z</dcterms:modified>
</cp:coreProperties>
</file>